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83" r:id="rId5"/>
    <p:sldId id="260" r:id="rId6"/>
    <p:sldId id="548" r:id="rId7"/>
    <p:sldId id="265" r:id="rId8"/>
    <p:sldId id="549" r:id="rId9"/>
    <p:sldId id="272" r:id="rId10"/>
    <p:sldId id="532" r:id="rId11"/>
    <p:sldId id="534" r:id="rId12"/>
    <p:sldId id="545" r:id="rId13"/>
    <p:sldId id="536" r:id="rId14"/>
    <p:sldId id="543" r:id="rId15"/>
    <p:sldId id="540" r:id="rId16"/>
    <p:sldId id="273" r:id="rId17"/>
    <p:sldId id="542" r:id="rId18"/>
    <p:sldId id="261" r:id="rId19"/>
    <p:sldId id="275" r:id="rId20"/>
    <p:sldId id="276" r:id="rId21"/>
    <p:sldId id="284" r:id="rId22"/>
    <p:sldId id="264" r:id="rId23"/>
    <p:sldId id="537" r:id="rId24"/>
    <p:sldId id="256" r:id="rId25"/>
    <p:sldId id="546" r:id="rId26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essa Steinmayer" initials="VS" lastIdx="11" clrIdx="0">
    <p:extLst>
      <p:ext uri="{19B8F6BF-5375-455C-9EA6-DF929625EA0E}">
        <p15:presenceInfo xmlns:p15="http://schemas.microsoft.com/office/powerpoint/2012/main" userId="S::steinmayerv@un.org::829327d7-d34f-4291-8151-47a7ff3f3878" providerId="AD"/>
      </p:ext>
    </p:extLst>
  </p:cmAuthor>
  <p:cmAuthor id="2" name="Alysha Brahmantiara Putri" initials="ABP" lastIdx="11" clrIdx="1">
    <p:extLst>
      <p:ext uri="{19B8F6BF-5375-455C-9EA6-DF929625EA0E}">
        <p15:presenceInfo xmlns:p15="http://schemas.microsoft.com/office/powerpoint/2012/main" userId="S::alysha.putri@un.org::a852e0d0-b25a-4c24-8080-61561e17f76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ABC"/>
    <a:srgbClr val="0089C8"/>
    <a:srgbClr val="0C70AC"/>
    <a:srgbClr val="99AAD9"/>
    <a:srgbClr val="FFD78C"/>
    <a:srgbClr val="C8C8C8"/>
    <a:srgbClr val="F7B59A"/>
    <a:srgbClr val="C6E8F4"/>
    <a:srgbClr val="ABE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56CDAE-8B3E-4CA6-9C67-FB2FC95C6D2A}" v="1" dt="2021-06-28T01:11:45.950"/>
    <p1510:client id="{E51110A8-1041-495E-897F-EA6C308D276C}" v="6" dt="2021-06-28T06:59:11.7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57" autoAdjust="0"/>
  </p:normalViewPr>
  <p:slideViewPr>
    <p:cSldViewPr snapToGrid="0">
      <p:cViewPr varScale="1">
        <p:scale>
          <a:sx n="63" d="100"/>
          <a:sy n="63" d="100"/>
        </p:scale>
        <p:origin x="708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ine Henning" userId="404a5530-d9b3-42bd-8de3-6456e305a970" providerId="ADAL" clId="{E51110A8-1041-495E-897F-EA6C308D276C}"/>
    <pc:docChg chg="modSld">
      <pc:chgData name="Sabine Henning" userId="404a5530-d9b3-42bd-8de3-6456e305a970" providerId="ADAL" clId="{E51110A8-1041-495E-897F-EA6C308D276C}" dt="2021-06-28T06:58:41.327" v="31" actId="1038"/>
      <pc:docMkLst>
        <pc:docMk/>
      </pc:docMkLst>
      <pc:sldChg chg="modSp mod">
        <pc:chgData name="Sabine Henning" userId="404a5530-d9b3-42bd-8de3-6456e305a970" providerId="ADAL" clId="{E51110A8-1041-495E-897F-EA6C308D276C}" dt="2021-06-28T06:58:41.327" v="31" actId="1038"/>
        <pc:sldMkLst>
          <pc:docMk/>
          <pc:sldMk cId="1333196670" sldId="548"/>
        </pc:sldMkLst>
        <pc:spChg chg="mod">
          <ac:chgData name="Sabine Henning" userId="404a5530-d9b3-42bd-8de3-6456e305a970" providerId="ADAL" clId="{E51110A8-1041-495E-897F-EA6C308D276C}" dt="2021-06-28T06:58:41.327" v="31" actId="1038"/>
          <ac:spMkLst>
            <pc:docMk/>
            <pc:sldMk cId="1333196670" sldId="548"/>
            <ac:spMk id="15" creationId="{C8F60BFF-448F-7142-9896-CC7BACD4807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H:\021%20SDTS\-%20Thematic%20areas\-%20Ageing\-%20Meetings,%20EGMs%20and%20seminars\2019-02%2025-26%20DESA%20Measuring%20ageing\Session%20briefs\Life%20expectancy%20at%20retirement%20age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36770924467774"/>
          <c:y val="4.614033314937311E-2"/>
          <c:w val="0.8309159011373578"/>
          <c:h val="0.68683181630923973"/>
        </c:manualLayout>
      </c:layout>
      <c:scatterChart>
        <c:scatterStyle val="lineMarker"/>
        <c:varyColors val="0"/>
        <c:ser>
          <c:idx val="0"/>
          <c:order val="0"/>
          <c:tx>
            <c:v>1950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trendline>
            <c:spPr>
              <a:ln w="28575" cap="rnd">
                <a:solidFill>
                  <a:srgbClr val="0070C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Sheet1!$B$2:$B$53</c:f>
              <c:numCache>
                <c:formatCode>##0.0;\-##0.0;0</c:formatCode>
                <c:ptCount val="52"/>
                <c:pt idx="0" formatCode="#,##0.0_);\(#,##0.0\)">
                  <c:v>4.1263762482541235</c:v>
                </c:pt>
                <c:pt idx="1">
                  <c:v>2.8760530833061502</c:v>
                </c:pt>
                <c:pt idx="2">
                  <c:v>8.3410294185010407</c:v>
                </c:pt>
                <c:pt idx="3">
                  <c:v>8.1679048023882608</c:v>
                </c:pt>
                <c:pt idx="4">
                  <c:v>7.0513394122665698</c:v>
                </c:pt>
                <c:pt idx="5">
                  <c:v>3.9119748526118601</c:v>
                </c:pt>
                <c:pt idx="6">
                  <c:v>2.53399398176429</c:v>
                </c:pt>
                <c:pt idx="7">
                  <c:v>4.8949155366702097</c:v>
                </c:pt>
                <c:pt idx="8">
                  <c:v>2.7061238191234098</c:v>
                </c:pt>
                <c:pt idx="9">
                  <c:v>4.4294080983682402</c:v>
                </c:pt>
                <c:pt idx="10">
                  <c:v>2.49731256604603</c:v>
                </c:pt>
                <c:pt idx="11">
                  <c:v>3.1973859003527201</c:v>
                </c:pt>
                <c:pt idx="12">
                  <c:v>3.0537079113927099</c:v>
                </c:pt>
                <c:pt idx="13">
                  <c:v>2.7661473940635402</c:v>
                </c:pt>
                <c:pt idx="14">
                  <c:v>2.00265472042476</c:v>
                </c:pt>
                <c:pt idx="15">
                  <c:v>10.1002606174979</c:v>
                </c:pt>
                <c:pt idx="16">
                  <c:v>1.3494711079074</c:v>
                </c:pt>
                <c:pt idx="17">
                  <c:v>3.1388060113965301</c:v>
                </c:pt>
                <c:pt idx="18">
                  <c:v>3.9601214903153701</c:v>
                </c:pt>
                <c:pt idx="19">
                  <c:v>5.2747075195180697</c:v>
                </c:pt>
                <c:pt idx="20">
                  <c:v>4.9110152831419098</c:v>
                </c:pt>
                <c:pt idx="21">
                  <c:v>6.52897210204386</c:v>
                </c:pt>
                <c:pt idx="22">
                  <c:v>3.7488653555219398</c:v>
                </c:pt>
                <c:pt idx="23">
                  <c:v>8.1753788063827404</c:v>
                </c:pt>
                <c:pt idx="24">
                  <c:v>2.13795705665467</c:v>
                </c:pt>
                <c:pt idx="25">
                  <c:v>5.0558257726556004</c:v>
                </c:pt>
                <c:pt idx="26">
                  <c:v>3.12550870909979</c:v>
                </c:pt>
                <c:pt idx="27">
                  <c:v>4.1276090488688899</c:v>
                </c:pt>
                <c:pt idx="28">
                  <c:v>3.9627069504062402</c:v>
                </c:pt>
                <c:pt idx="29">
                  <c:v>3.2532388881998999</c:v>
                </c:pt>
                <c:pt idx="30">
                  <c:v>1.8748551569774199</c:v>
                </c:pt>
                <c:pt idx="31">
                  <c:v>3.7995773105224999</c:v>
                </c:pt>
                <c:pt idx="32">
                  <c:v>8.9624745350000605</c:v>
                </c:pt>
                <c:pt idx="33">
                  <c:v>5.5764140622981397</c:v>
                </c:pt>
                <c:pt idx="34">
                  <c:v>4.1350110656210504</c:v>
                </c:pt>
                <c:pt idx="35">
                  <c:v>3.5894707365788099</c:v>
                </c:pt>
                <c:pt idx="36">
                  <c:v>2.8680906797619601</c:v>
                </c:pt>
                <c:pt idx="37">
                  <c:v>4.8303125073170996</c:v>
                </c:pt>
                <c:pt idx="38">
                  <c:v>2.2970306676734999</c:v>
                </c:pt>
                <c:pt idx="39">
                  <c:v>2.3967439425885102</c:v>
                </c:pt>
                <c:pt idx="40">
                  <c:v>1.9923602062521599</c:v>
                </c:pt>
                <c:pt idx="41">
                  <c:v>8.7871708514937303</c:v>
                </c:pt>
                <c:pt idx="42">
                  <c:v>4.3584521650896804</c:v>
                </c:pt>
                <c:pt idx="43">
                  <c:v>3.2450629885449098</c:v>
                </c:pt>
                <c:pt idx="44">
                  <c:v>3.1466845407156998</c:v>
                </c:pt>
                <c:pt idx="45">
                  <c:v>1.82137789355529</c:v>
                </c:pt>
                <c:pt idx="46">
                  <c:v>2.98730432795579</c:v>
                </c:pt>
                <c:pt idx="47">
                  <c:v>5.8581434486266701</c:v>
                </c:pt>
                <c:pt idx="48">
                  <c:v>5.9156700017784001</c:v>
                </c:pt>
                <c:pt idx="49">
                  <c:v>2.73188527339819</c:v>
                </c:pt>
                <c:pt idx="50">
                  <c:v>4.1777339852395299</c:v>
                </c:pt>
              </c:numCache>
            </c:numRef>
          </c:xVal>
          <c:yVal>
            <c:numRef>
              <c:f>Sheet1!$C$2:$C$53</c:f>
              <c:numCache>
                <c:formatCode>##0.0;\-##0.0;0</c:formatCode>
                <c:ptCount val="52"/>
                <c:pt idx="0" formatCode="#,##0.0_);\(#,##0.0\)">
                  <c:v>35.8320812149137</c:v>
                </c:pt>
                <c:pt idx="1">
                  <c:v>41.019337040449699</c:v>
                </c:pt>
                <c:pt idx="2">
                  <c:v>33.259721817921204</c:v>
                </c:pt>
                <c:pt idx="3">
                  <c:v>26.600506667931899</c:v>
                </c:pt>
                <c:pt idx="4">
                  <c:v>33.974390063136802</c:v>
                </c:pt>
                <c:pt idx="5">
                  <c:v>41.244712218243002</c:v>
                </c:pt>
                <c:pt idx="6">
                  <c:v>43.835833389895697</c:v>
                </c:pt>
                <c:pt idx="7">
                  <c:v>36.407756878918498</c:v>
                </c:pt>
                <c:pt idx="8">
                  <c:v>42.217697289522199</c:v>
                </c:pt>
                <c:pt idx="9">
                  <c:v>34.041077854384604</c:v>
                </c:pt>
                <c:pt idx="10">
                  <c:v>30.3545791746918</c:v>
                </c:pt>
                <c:pt idx="11">
                  <c:v>27.6144813791208</c:v>
                </c:pt>
                <c:pt idx="12">
                  <c:v>43.437385953986301</c:v>
                </c:pt>
                <c:pt idx="13">
                  <c:v>46.713772604275498</c:v>
                </c:pt>
                <c:pt idx="14">
                  <c:v>41.720590675294503</c:v>
                </c:pt>
                <c:pt idx="15">
                  <c:v>26.853979350202799</c:v>
                </c:pt>
                <c:pt idx="16">
                  <c:v>27.111796556753202</c:v>
                </c:pt>
                <c:pt idx="17">
                  <c:v>37.490517775583498</c:v>
                </c:pt>
                <c:pt idx="18">
                  <c:v>39.171095956145102</c:v>
                </c:pt>
                <c:pt idx="19">
                  <c:v>36.274928206601402</c:v>
                </c:pt>
                <c:pt idx="20">
                  <c:v>35.371218434550499</c:v>
                </c:pt>
                <c:pt idx="21">
                  <c:v>34.360614650156599</c:v>
                </c:pt>
                <c:pt idx="22">
                  <c:v>40.701966717095303</c:v>
                </c:pt>
                <c:pt idx="23">
                  <c:v>28.898939945574899</c:v>
                </c:pt>
                <c:pt idx="24">
                  <c:v>40.443337898824403</c:v>
                </c:pt>
                <c:pt idx="25">
                  <c:v>40.897562677764697</c:v>
                </c:pt>
                <c:pt idx="26">
                  <c:v>41.643605187476297</c:v>
                </c:pt>
                <c:pt idx="27">
                  <c:v>40.3730783652044</c:v>
                </c:pt>
                <c:pt idx="28">
                  <c:v>32.5164477267979</c:v>
                </c:pt>
                <c:pt idx="29">
                  <c:v>35.754800365699303</c:v>
                </c:pt>
                <c:pt idx="30">
                  <c:v>38.6216508108498</c:v>
                </c:pt>
                <c:pt idx="31">
                  <c:v>36.457738765561601</c:v>
                </c:pt>
                <c:pt idx="32">
                  <c:v>29.0878826170289</c:v>
                </c:pt>
                <c:pt idx="33">
                  <c:v>40.3342250369383</c:v>
                </c:pt>
                <c:pt idx="34">
                  <c:v>39.326433074095</c:v>
                </c:pt>
                <c:pt idx="35">
                  <c:v>43.591627838738098</c:v>
                </c:pt>
                <c:pt idx="36">
                  <c:v>42.490940399045598</c:v>
                </c:pt>
                <c:pt idx="37">
                  <c:v>29.866618188727401</c:v>
                </c:pt>
                <c:pt idx="38">
                  <c:v>46.863810196575201</c:v>
                </c:pt>
                <c:pt idx="39">
                  <c:v>40.466003649367202</c:v>
                </c:pt>
                <c:pt idx="40">
                  <c:v>42.545632733063798</c:v>
                </c:pt>
                <c:pt idx="41">
                  <c:v>38.6800036833069</c:v>
                </c:pt>
                <c:pt idx="42">
                  <c:v>33.8057873715236</c:v>
                </c:pt>
                <c:pt idx="43">
                  <c:v>42.133699990531298</c:v>
                </c:pt>
                <c:pt idx="44">
                  <c:v>44.0803464222165</c:v>
                </c:pt>
                <c:pt idx="45">
                  <c:v>48.844695766355301</c:v>
                </c:pt>
                <c:pt idx="46">
                  <c:v>39.443222234564203</c:v>
                </c:pt>
                <c:pt idx="47">
                  <c:v>32.821854371353197</c:v>
                </c:pt>
                <c:pt idx="48">
                  <c:v>30.930716158758401</c:v>
                </c:pt>
                <c:pt idx="49">
                  <c:v>46.255451190875597</c:v>
                </c:pt>
                <c:pt idx="50">
                  <c:v>31.908186362150701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F82-3D4E-9B10-817082F911B0}"/>
            </c:ext>
          </c:extLst>
        </c:ser>
        <c:ser>
          <c:idx val="1"/>
          <c:order val="1"/>
          <c:tx>
            <c:v>2000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trendline>
            <c:spPr>
              <a:ln w="28575" cap="rnd">
                <a:solidFill>
                  <a:srgbClr val="00B0F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Sheet1!$D$2:$D$52</c:f>
              <c:numCache>
                <c:formatCode>##0.0;\-##0.0;0</c:formatCode>
                <c:ptCount val="51"/>
                <c:pt idx="0" formatCode="#,##0.0_);\(#,##0.0\)">
                  <c:v>6.1754410241057363</c:v>
                </c:pt>
                <c:pt idx="1">
                  <c:v>2.2919441074878102</c:v>
                </c:pt>
                <c:pt idx="2">
                  <c:v>2.2919441074878102</c:v>
                </c:pt>
                <c:pt idx="3">
                  <c:v>12.3236665540896</c:v>
                </c:pt>
                <c:pt idx="4">
                  <c:v>5.8498957802801304</c:v>
                </c:pt>
                <c:pt idx="5">
                  <c:v>3.8541081002907598</c:v>
                </c:pt>
                <c:pt idx="6">
                  <c:v>3.9149664813354699</c:v>
                </c:pt>
                <c:pt idx="7">
                  <c:v>2.3687891321443399</c:v>
                </c:pt>
                <c:pt idx="8">
                  <c:v>3.0800541099925498</c:v>
                </c:pt>
                <c:pt idx="9">
                  <c:v>6.81185267932974</c:v>
                </c:pt>
                <c:pt idx="10">
                  <c:v>11.013440446795901</c:v>
                </c:pt>
                <c:pt idx="11">
                  <c:v>7.3866452222211798</c:v>
                </c:pt>
                <c:pt idx="12">
                  <c:v>5.8947551227310599</c:v>
                </c:pt>
                <c:pt idx="13">
                  <c:v>3.4154900488402702</c:v>
                </c:pt>
                <c:pt idx="14">
                  <c:v>4.2604110835504203</c:v>
                </c:pt>
                <c:pt idx="15">
                  <c:v>12.932925341984699</c:v>
                </c:pt>
                <c:pt idx="16">
                  <c:v>5.3507851380671303</c:v>
                </c:pt>
                <c:pt idx="17">
                  <c:v>4.3655368598403301</c:v>
                </c:pt>
                <c:pt idx="18">
                  <c:v>4.6991141789305804</c:v>
                </c:pt>
                <c:pt idx="19">
                  <c:v>4.3805092869544699</c:v>
                </c:pt>
                <c:pt idx="20">
                  <c:v>16.984445646412698</c:v>
                </c:pt>
                <c:pt idx="21">
                  <c:v>6.8399375341928197</c:v>
                </c:pt>
                <c:pt idx="22">
                  <c:v>3.3019370890350102</c:v>
                </c:pt>
                <c:pt idx="23">
                  <c:v>5.5069063176223301</c:v>
                </c:pt>
                <c:pt idx="24">
                  <c:v>3.5704108852093701</c:v>
                </c:pt>
                <c:pt idx="25">
                  <c:v>3.9150389501674798</c:v>
                </c:pt>
                <c:pt idx="26">
                  <c:v>3.76347549714384</c:v>
                </c:pt>
                <c:pt idx="27">
                  <c:v>3.6534611982682401</c:v>
                </c:pt>
                <c:pt idx="28">
                  <c:v>3.69088898593778</c:v>
                </c:pt>
                <c:pt idx="29">
                  <c:v>4.49291645678018</c:v>
                </c:pt>
                <c:pt idx="30">
                  <c:v>3.7655831923171101</c:v>
                </c:pt>
                <c:pt idx="31">
                  <c:v>5.5439720523052696</c:v>
                </c:pt>
                <c:pt idx="32">
                  <c:v>11.8164277096195</c:v>
                </c:pt>
                <c:pt idx="33">
                  <c:v>3.9960262908374302</c:v>
                </c:pt>
                <c:pt idx="34">
                  <c:v>3.0785503087596799</c:v>
                </c:pt>
                <c:pt idx="35">
                  <c:v>3.2683838626689701</c:v>
                </c:pt>
                <c:pt idx="36">
                  <c:v>7.1861879075849204</c:v>
                </c:pt>
                <c:pt idx="37">
                  <c:v>12.4435782165473</c:v>
                </c:pt>
                <c:pt idx="38">
                  <c:v>4.4000137572081996</c:v>
                </c:pt>
                <c:pt idx="39">
                  <c:v>6.3836478299633201</c:v>
                </c:pt>
                <c:pt idx="40">
                  <c:v>2.85582736602329</c:v>
                </c:pt>
                <c:pt idx="41">
                  <c:v>6.2196160682038002</c:v>
                </c:pt>
                <c:pt idx="42">
                  <c:v>6.2196160682038002</c:v>
                </c:pt>
                <c:pt idx="43">
                  <c:v>3.60040467613603</c:v>
                </c:pt>
                <c:pt idx="44">
                  <c:v>6.5316245121987704</c:v>
                </c:pt>
                <c:pt idx="45">
                  <c:v>3.40786506943958</c:v>
                </c:pt>
                <c:pt idx="46">
                  <c:v>6.0919798540788799</c:v>
                </c:pt>
                <c:pt idx="47">
                  <c:v>4.27833312076186</c:v>
                </c:pt>
                <c:pt idx="48">
                  <c:v>4.6196087154780896</c:v>
                </c:pt>
                <c:pt idx="49">
                  <c:v>3.2892887264548798</c:v>
                </c:pt>
                <c:pt idx="50">
                  <c:v>6.41940510104497</c:v>
                </c:pt>
              </c:numCache>
            </c:numRef>
          </c:xVal>
          <c:yVal>
            <c:numRef>
              <c:f>Sheet1!$E$2:$E$52</c:f>
              <c:numCache>
                <c:formatCode>##0.0;\-##0.0;0</c:formatCode>
                <c:ptCount val="51"/>
                <c:pt idx="0" formatCode="#,##0.0_);\(#,##0.0\)">
                  <c:v>48.569585497106658</c:v>
                </c:pt>
                <c:pt idx="1">
                  <c:v>48.893363927557701</c:v>
                </c:pt>
                <c:pt idx="2">
                  <c:v>48.893363927557701</c:v>
                </c:pt>
                <c:pt idx="3">
                  <c:v>20.882419937325398</c:v>
                </c:pt>
                <c:pt idx="4">
                  <c:v>31.147716971963799</c:v>
                </c:pt>
                <c:pt idx="5">
                  <c:v>36.9570156203932</c:v>
                </c:pt>
                <c:pt idx="6">
                  <c:v>39.814116078468501</c:v>
                </c:pt>
                <c:pt idx="7">
                  <c:v>30.656189407082401</c:v>
                </c:pt>
                <c:pt idx="8">
                  <c:v>41.591170425991599</c:v>
                </c:pt>
                <c:pt idx="9">
                  <c:v>24.788720922901899</c:v>
                </c:pt>
                <c:pt idx="10">
                  <c:v>16.862680750940601</c:v>
                </c:pt>
                <c:pt idx="11">
                  <c:v>22.846048829750401</c:v>
                </c:pt>
                <c:pt idx="12">
                  <c:v>25.938299830459801</c:v>
                </c:pt>
                <c:pt idx="13">
                  <c:v>35.031953943904597</c:v>
                </c:pt>
                <c:pt idx="14">
                  <c:v>31.846302782521299</c:v>
                </c:pt>
                <c:pt idx="15">
                  <c:v>20.821634300616399</c:v>
                </c:pt>
                <c:pt idx="16">
                  <c:v>30.4867920398138</c:v>
                </c:pt>
                <c:pt idx="17">
                  <c:v>34.725843002378497</c:v>
                </c:pt>
                <c:pt idx="18">
                  <c:v>30.692421131702702</c:v>
                </c:pt>
                <c:pt idx="19">
                  <c:v>33.963301229285598</c:v>
                </c:pt>
                <c:pt idx="20">
                  <c:v>14.783876104175</c:v>
                </c:pt>
                <c:pt idx="21">
                  <c:v>27.524210727210399</c:v>
                </c:pt>
                <c:pt idx="22">
                  <c:v>39.979859013091598</c:v>
                </c:pt>
                <c:pt idx="23">
                  <c:v>34.940675251874097</c:v>
                </c:pt>
                <c:pt idx="24">
                  <c:v>43.358877592862598</c:v>
                </c:pt>
                <c:pt idx="25">
                  <c:v>33.356208253665599</c:v>
                </c:pt>
                <c:pt idx="26">
                  <c:v>40.465146244040703</c:v>
                </c:pt>
                <c:pt idx="27">
                  <c:v>40.3510078674177</c:v>
                </c:pt>
                <c:pt idx="28">
                  <c:v>34.7712976090517</c:v>
                </c:pt>
                <c:pt idx="29">
                  <c:v>32.513046210187397</c:v>
                </c:pt>
                <c:pt idx="30">
                  <c:v>40.964999142270003</c:v>
                </c:pt>
                <c:pt idx="31">
                  <c:v>30.265622770559201</c:v>
                </c:pt>
                <c:pt idx="32">
                  <c:v>22.715206458059502</c:v>
                </c:pt>
                <c:pt idx="33">
                  <c:v>41.9639204951023</c:v>
                </c:pt>
                <c:pt idx="34">
                  <c:v>39.761491486236203</c:v>
                </c:pt>
                <c:pt idx="35">
                  <c:v>38.469877015336401</c:v>
                </c:pt>
                <c:pt idx="36">
                  <c:v>20.614648142180901</c:v>
                </c:pt>
                <c:pt idx="37">
                  <c:v>18.244663822362799</c:v>
                </c:pt>
                <c:pt idx="38">
                  <c:v>40.7557293039999</c:v>
                </c:pt>
                <c:pt idx="39">
                  <c:v>18.710522448963399</c:v>
                </c:pt>
                <c:pt idx="40">
                  <c:v>41.921413252880697</c:v>
                </c:pt>
                <c:pt idx="41">
                  <c:v>26.753037634296899</c:v>
                </c:pt>
                <c:pt idx="42">
                  <c:v>26.753037634296899</c:v>
                </c:pt>
                <c:pt idx="43">
                  <c:v>42.525081925361398</c:v>
                </c:pt>
                <c:pt idx="44">
                  <c:v>23.980777040975202</c:v>
                </c:pt>
                <c:pt idx="45">
                  <c:v>44.8714672432002</c:v>
                </c:pt>
                <c:pt idx="46">
                  <c:v>30.6034124245915</c:v>
                </c:pt>
                <c:pt idx="47">
                  <c:v>36.266620432370402</c:v>
                </c:pt>
                <c:pt idx="48">
                  <c:v>37.271819831727598</c:v>
                </c:pt>
                <c:pt idx="49">
                  <c:v>41.503211435738798</c:v>
                </c:pt>
                <c:pt idx="50">
                  <c:v>31.573663161361999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F82-3D4E-9B10-817082F911B0}"/>
            </c:ext>
          </c:extLst>
        </c:ser>
        <c:ser>
          <c:idx val="2"/>
          <c:order val="2"/>
          <c:tx>
            <c:v>2030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28575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Sheet1!$F$2:$F$52</c:f>
              <c:numCache>
                <c:formatCode>##0.0;\-##0.0;0</c:formatCode>
                <c:ptCount val="51"/>
                <c:pt idx="0" formatCode="#,##0.0_);\(#,##0.0\)">
                  <c:v>12.23541476999756</c:v>
                </c:pt>
                <c:pt idx="1">
                  <c:v>3.1365103730277801</c:v>
                </c:pt>
                <c:pt idx="2">
                  <c:v>16.898864513432699</c:v>
                </c:pt>
                <c:pt idx="3">
                  <c:v>19.324410841565701</c:v>
                </c:pt>
                <c:pt idx="4">
                  <c:v>11.784842755911299</c:v>
                </c:pt>
                <c:pt idx="5">
                  <c:v>7.4481455705717803</c:v>
                </c:pt>
                <c:pt idx="6">
                  <c:v>7.8234844565119399</c:v>
                </c:pt>
                <c:pt idx="7">
                  <c:v>10.203041697541501</c:v>
                </c:pt>
                <c:pt idx="8">
                  <c:v>6.6899117407768696</c:v>
                </c:pt>
                <c:pt idx="9">
                  <c:v>16.866713652562201</c:v>
                </c:pt>
                <c:pt idx="10">
                  <c:v>25.840693860356499</c:v>
                </c:pt>
                <c:pt idx="11">
                  <c:v>20.254797260738201</c:v>
                </c:pt>
                <c:pt idx="12">
                  <c:v>12.695130513003701</c:v>
                </c:pt>
                <c:pt idx="13">
                  <c:v>8.1325522582889196</c:v>
                </c:pt>
                <c:pt idx="14">
                  <c:v>13.4434351775392</c:v>
                </c:pt>
                <c:pt idx="15">
                  <c:v>18.5353544921614</c:v>
                </c:pt>
                <c:pt idx="16">
                  <c:v>14.6420231529786</c:v>
                </c:pt>
                <c:pt idx="17">
                  <c:v>8.5710115820648909</c:v>
                </c:pt>
                <c:pt idx="18">
                  <c:v>9.1703566091573396</c:v>
                </c:pt>
                <c:pt idx="19">
                  <c:v>9.5500386785772395</c:v>
                </c:pt>
                <c:pt idx="20">
                  <c:v>30.8703313342507</c:v>
                </c:pt>
                <c:pt idx="21">
                  <c:v>11.0672072156143</c:v>
                </c:pt>
                <c:pt idx="22">
                  <c:v>6.17123395939013</c:v>
                </c:pt>
                <c:pt idx="23">
                  <c:v>7.23071898251247</c:v>
                </c:pt>
                <c:pt idx="24">
                  <c:v>5.6395377884795304</c:v>
                </c:pt>
                <c:pt idx="25">
                  <c:v>10.028407771791001</c:v>
                </c:pt>
                <c:pt idx="26">
                  <c:v>6.7249705399847501</c:v>
                </c:pt>
                <c:pt idx="27">
                  <c:v>6.2628750029597704</c:v>
                </c:pt>
                <c:pt idx="28">
                  <c:v>6.8598225501075802</c:v>
                </c:pt>
                <c:pt idx="29">
                  <c:v>8.5220702518139593</c:v>
                </c:pt>
                <c:pt idx="30">
                  <c:v>7.0739187459929402</c:v>
                </c:pt>
                <c:pt idx="31">
                  <c:v>13.375044610274999</c:v>
                </c:pt>
                <c:pt idx="32">
                  <c:v>20.5369226638283</c:v>
                </c:pt>
                <c:pt idx="33">
                  <c:v>5.20891795835223</c:v>
                </c:pt>
                <c:pt idx="34">
                  <c:v>4.3742986853265</c:v>
                </c:pt>
                <c:pt idx="35">
                  <c:v>7.6044694556964503</c:v>
                </c:pt>
                <c:pt idx="36">
                  <c:v>24.745448129644799</c:v>
                </c:pt>
                <c:pt idx="37">
                  <c:v>19.603207070615799</c:v>
                </c:pt>
                <c:pt idx="38">
                  <c:v>6.8381071661947299</c:v>
                </c:pt>
                <c:pt idx="39">
                  <c:v>22.491303344609499</c:v>
                </c:pt>
                <c:pt idx="40">
                  <c:v>4.4141646512908199</c:v>
                </c:pt>
                <c:pt idx="41">
                  <c:v>15.426200895808201</c:v>
                </c:pt>
                <c:pt idx="42">
                  <c:v>5.0618371921281398</c:v>
                </c:pt>
                <c:pt idx="43">
                  <c:v>19.612582989088601</c:v>
                </c:pt>
                <c:pt idx="44">
                  <c:v>4.9704617171274998</c:v>
                </c:pt>
                <c:pt idx="45">
                  <c:v>6.6816011624688603</c:v>
                </c:pt>
                <c:pt idx="46">
                  <c:v>12.3406217415563</c:v>
                </c:pt>
                <c:pt idx="47">
                  <c:v>7.0721400810337398</c:v>
                </c:pt>
                <c:pt idx="48">
                  <c:v>7.5613393927327301</c:v>
                </c:pt>
                <c:pt idx="49">
                  <c:v>4.2451685938384403</c:v>
                </c:pt>
                <c:pt idx="50">
                  <c:v>11.9481615459569</c:v>
                </c:pt>
              </c:numCache>
            </c:numRef>
          </c:xVal>
          <c:yVal>
            <c:numRef>
              <c:f>Sheet1!$G$2:$G$52</c:f>
              <c:numCache>
                <c:formatCode>##0.0;\-##0.0;0</c:formatCode>
                <c:ptCount val="51"/>
                <c:pt idx="0" formatCode="#,##0.0_);\(#,##0.0\)">
                  <c:v>20.710827053362213</c:v>
                </c:pt>
                <c:pt idx="1">
                  <c:v>35.813294482406498</c:v>
                </c:pt>
                <c:pt idx="2">
                  <c:v>18.231822609293499</c:v>
                </c:pt>
                <c:pt idx="3">
                  <c:v>18.285755149147501</c:v>
                </c:pt>
                <c:pt idx="4">
                  <c:v>20.124861542220401</c:v>
                </c:pt>
                <c:pt idx="5">
                  <c:v>22.8525574646774</c:v>
                </c:pt>
                <c:pt idx="6">
                  <c:v>21.436556271271701</c:v>
                </c:pt>
                <c:pt idx="7">
                  <c:v>18.8519003709232</c:v>
                </c:pt>
                <c:pt idx="8">
                  <c:v>27.2968802579623</c:v>
                </c:pt>
                <c:pt idx="9">
                  <c:v>15.7650748017802</c:v>
                </c:pt>
                <c:pt idx="10">
                  <c:v>14.393389730022699</c:v>
                </c:pt>
                <c:pt idx="11">
                  <c:v>14.40271302789</c:v>
                </c:pt>
                <c:pt idx="12">
                  <c:v>19.318863986107399</c:v>
                </c:pt>
                <c:pt idx="13">
                  <c:v>26.866448796555801</c:v>
                </c:pt>
                <c:pt idx="14">
                  <c:v>19.331299819680101</c:v>
                </c:pt>
                <c:pt idx="15">
                  <c:v>18.634230754358398</c:v>
                </c:pt>
                <c:pt idx="16">
                  <c:v>22.058263360990999</c:v>
                </c:pt>
                <c:pt idx="17">
                  <c:v>22.9861786805101</c:v>
                </c:pt>
                <c:pt idx="18">
                  <c:v>23.138729705232699</c:v>
                </c:pt>
                <c:pt idx="19">
                  <c:v>22.529054473953799</c:v>
                </c:pt>
                <c:pt idx="20">
                  <c:v>11.126422074896601</c:v>
                </c:pt>
                <c:pt idx="21">
                  <c:v>25.345826756591499</c:v>
                </c:pt>
                <c:pt idx="22">
                  <c:v>32.4340053744126</c:v>
                </c:pt>
                <c:pt idx="23">
                  <c:v>29.0545823548577</c:v>
                </c:pt>
                <c:pt idx="24">
                  <c:v>27.903947314198099</c:v>
                </c:pt>
                <c:pt idx="25">
                  <c:v>21.753873633427599</c:v>
                </c:pt>
                <c:pt idx="26">
                  <c:v>18.155263907822899</c:v>
                </c:pt>
                <c:pt idx="27">
                  <c:v>29.398022083836501</c:v>
                </c:pt>
                <c:pt idx="28">
                  <c:v>27.919188505259701</c:v>
                </c:pt>
                <c:pt idx="29">
                  <c:v>22.818256764153801</c:v>
                </c:pt>
                <c:pt idx="30">
                  <c:v>23.636224888506302</c:v>
                </c:pt>
                <c:pt idx="31">
                  <c:v>19.107987409453202</c:v>
                </c:pt>
                <c:pt idx="32">
                  <c:v>17.7594225048285</c:v>
                </c:pt>
                <c:pt idx="33">
                  <c:v>31.842132666890802</c:v>
                </c:pt>
                <c:pt idx="34">
                  <c:v>32.389012181970699</c:v>
                </c:pt>
                <c:pt idx="35">
                  <c:v>26.045638792682698</c:v>
                </c:pt>
                <c:pt idx="36">
                  <c:v>10.4618329079675</c:v>
                </c:pt>
                <c:pt idx="37">
                  <c:v>17.354256314483401</c:v>
                </c:pt>
                <c:pt idx="38">
                  <c:v>33.161802076526499</c:v>
                </c:pt>
                <c:pt idx="39">
                  <c:v>12.325338345204299</c:v>
                </c:pt>
                <c:pt idx="40">
                  <c:v>37.468179037084099</c:v>
                </c:pt>
                <c:pt idx="41">
                  <c:v>20.8598930446318</c:v>
                </c:pt>
                <c:pt idx="42">
                  <c:v>34.412766231749202</c:v>
                </c:pt>
                <c:pt idx="43">
                  <c:v>14.235230226313</c:v>
                </c:pt>
                <c:pt idx="44">
                  <c:v>34.716297165481102</c:v>
                </c:pt>
                <c:pt idx="45">
                  <c:v>31.5795391641295</c:v>
                </c:pt>
                <c:pt idx="46">
                  <c:v>21.0680166628186</c:v>
                </c:pt>
                <c:pt idx="47">
                  <c:v>27.3287174375881</c:v>
                </c:pt>
                <c:pt idx="48">
                  <c:v>25.332941369832302</c:v>
                </c:pt>
                <c:pt idx="49">
                  <c:v>34.7162192828469</c:v>
                </c:pt>
                <c:pt idx="50">
                  <c:v>21.187727108653998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F82-3D4E-9B10-817082F911B0}"/>
            </c:ext>
          </c:extLst>
        </c:ser>
        <c:ser>
          <c:idx val="3"/>
          <c:order val="3"/>
          <c:tx>
            <c:v>2050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trendline>
            <c:spPr>
              <a:ln w="28575" cap="rnd">
                <a:solidFill>
                  <a:schemeClr val="accent6">
                    <a:lumMod val="75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Sheet1!$H$2:$H$52</c:f>
              <c:numCache>
                <c:formatCode>##0.0;\-##0.0;0</c:formatCode>
                <c:ptCount val="51"/>
                <c:pt idx="0" formatCode="#,##0.0_);\(#,##0.0\)">
                  <c:v>18.261928735635003</c:v>
                </c:pt>
                <c:pt idx="1">
                  <c:v>5.4205499140917697</c:v>
                </c:pt>
                <c:pt idx="2">
                  <c:v>21.3896170396511</c:v>
                </c:pt>
                <c:pt idx="3">
                  <c:v>22.775692868183</c:v>
                </c:pt>
                <c:pt idx="4">
                  <c:v>17.504174199807601</c:v>
                </c:pt>
                <c:pt idx="5">
                  <c:v>15.810272184735499</c:v>
                </c:pt>
                <c:pt idx="6">
                  <c:v>15.8350412441107</c:v>
                </c:pt>
                <c:pt idx="7">
                  <c:v>21.7489759154818</c:v>
                </c:pt>
                <c:pt idx="8">
                  <c:v>11.679176129711299</c:v>
                </c:pt>
                <c:pt idx="9">
                  <c:v>26.072081350225101</c:v>
                </c:pt>
                <c:pt idx="10">
                  <c:v>34.684410304037698</c:v>
                </c:pt>
                <c:pt idx="11">
                  <c:v>28.913006916935899</c:v>
                </c:pt>
                <c:pt idx="12">
                  <c:v>19.698946005314301</c:v>
                </c:pt>
                <c:pt idx="13">
                  <c:v>11.1570386799745</c:v>
                </c:pt>
                <c:pt idx="14">
                  <c:v>21.922350161435201</c:v>
                </c:pt>
                <c:pt idx="15">
                  <c:v>21.775612974036601</c:v>
                </c:pt>
                <c:pt idx="16">
                  <c:v>19.185621287963301</c:v>
                </c:pt>
                <c:pt idx="17">
                  <c:v>13.752510410663399</c:v>
                </c:pt>
                <c:pt idx="18">
                  <c:v>15.8637968701753</c:v>
                </c:pt>
                <c:pt idx="19">
                  <c:v>20.163333201840398</c:v>
                </c:pt>
                <c:pt idx="20">
                  <c:v>37.693935324179499</c:v>
                </c:pt>
                <c:pt idx="21">
                  <c:v>14.1454208610077</c:v>
                </c:pt>
                <c:pt idx="22">
                  <c:v>8.7172783757172407</c:v>
                </c:pt>
                <c:pt idx="23">
                  <c:v>10.084901564721299</c:v>
                </c:pt>
                <c:pt idx="24">
                  <c:v>10.4107353851941</c:v>
                </c:pt>
                <c:pt idx="25">
                  <c:v>16.9987914537206</c:v>
                </c:pt>
                <c:pt idx="26">
                  <c:v>20.8815189165026</c:v>
                </c:pt>
                <c:pt idx="27">
                  <c:v>8.0955980275708193</c:v>
                </c:pt>
                <c:pt idx="28">
                  <c:v>11.9964099240919</c:v>
                </c:pt>
                <c:pt idx="29">
                  <c:v>13.179080931822799</c:v>
                </c:pt>
                <c:pt idx="30">
                  <c:v>12.8463668745758</c:v>
                </c:pt>
                <c:pt idx="31">
                  <c:v>20.4880301303049</c:v>
                </c:pt>
                <c:pt idx="32">
                  <c:v>23.852931090716101</c:v>
                </c:pt>
                <c:pt idx="33">
                  <c:v>7.8679029316234299</c:v>
                </c:pt>
                <c:pt idx="34">
                  <c:v>6.5739865925657899</c:v>
                </c:pt>
                <c:pt idx="35">
                  <c:v>11.7966508137196</c:v>
                </c:pt>
                <c:pt idx="36">
                  <c:v>38.0733011652976</c:v>
                </c:pt>
                <c:pt idx="37">
                  <c:v>22.858579416969</c:v>
                </c:pt>
                <c:pt idx="38">
                  <c:v>9.1353453756684999</c:v>
                </c:pt>
                <c:pt idx="39">
                  <c:v>33.272847188494502</c:v>
                </c:pt>
                <c:pt idx="40">
                  <c:v>7.0167429589199903</c:v>
                </c:pt>
                <c:pt idx="41">
                  <c:v>22.578110975153301</c:v>
                </c:pt>
                <c:pt idx="42">
                  <c:v>7.5043900493612901</c:v>
                </c:pt>
                <c:pt idx="43">
                  <c:v>29.641248972141501</c:v>
                </c:pt>
                <c:pt idx="44">
                  <c:v>6.4843358852115403</c:v>
                </c:pt>
                <c:pt idx="45">
                  <c:v>8.9295163706557901</c:v>
                </c:pt>
                <c:pt idx="46">
                  <c:v>20.864748570780598</c:v>
                </c:pt>
                <c:pt idx="47">
                  <c:v>10.5987136438589</c:v>
                </c:pt>
                <c:pt idx="48">
                  <c:v>12.175877835120399</c:v>
                </c:pt>
                <c:pt idx="49">
                  <c:v>6.4547822182308003</c:v>
                </c:pt>
                <c:pt idx="50">
                  <c:v>20.448098129820899</c:v>
                </c:pt>
              </c:numCache>
            </c:numRef>
          </c:xVal>
          <c:yVal>
            <c:numRef>
              <c:f>Sheet1!$I$2:$I$52</c:f>
              <c:numCache>
                <c:formatCode>##0.0;\-##0.0;0</c:formatCode>
                <c:ptCount val="51"/>
                <c:pt idx="0" formatCode="#,##0.0_);\(#,##0.0\)">
                  <c:v>17.69784196309595</c:v>
                </c:pt>
                <c:pt idx="1">
                  <c:v>26.622740734749101</c:v>
                </c:pt>
                <c:pt idx="2">
                  <c:v>16.281762741139001</c:v>
                </c:pt>
                <c:pt idx="3">
                  <c:v>16.757628563764602</c:v>
                </c:pt>
                <c:pt idx="4">
                  <c:v>16.905032492106901</c:v>
                </c:pt>
                <c:pt idx="5">
                  <c:v>16.815476175793702</c:v>
                </c:pt>
                <c:pt idx="6">
                  <c:v>14.8443424488235</c:v>
                </c:pt>
                <c:pt idx="7">
                  <c:v>15.1099431143136</c:v>
                </c:pt>
                <c:pt idx="8">
                  <c:v>22.096076756523999</c:v>
                </c:pt>
                <c:pt idx="9">
                  <c:v>14.146406592639099</c:v>
                </c:pt>
                <c:pt idx="10">
                  <c:v>11.666298969710599</c:v>
                </c:pt>
                <c:pt idx="11">
                  <c:v>12.640256113896299</c:v>
                </c:pt>
                <c:pt idx="12">
                  <c:v>16.336511026777199</c:v>
                </c:pt>
                <c:pt idx="13">
                  <c:v>23.197342922113599</c:v>
                </c:pt>
                <c:pt idx="14">
                  <c:v>15.9220475710685</c:v>
                </c:pt>
                <c:pt idx="15">
                  <c:v>17.7357991623233</c:v>
                </c:pt>
                <c:pt idx="16">
                  <c:v>18.2260030604041</c:v>
                </c:pt>
                <c:pt idx="17">
                  <c:v>18.456584610537799</c:v>
                </c:pt>
                <c:pt idx="18">
                  <c:v>19.4236964414936</c:v>
                </c:pt>
                <c:pt idx="19">
                  <c:v>17.673368378731201</c:v>
                </c:pt>
                <c:pt idx="20">
                  <c:v>11.5908598295927</c:v>
                </c:pt>
                <c:pt idx="21">
                  <c:v>22.795432873976701</c:v>
                </c:pt>
                <c:pt idx="22">
                  <c:v>27.988659898821901</c:v>
                </c:pt>
                <c:pt idx="23">
                  <c:v>25.1168352564261</c:v>
                </c:pt>
                <c:pt idx="24">
                  <c:v>20.970187725355299</c:v>
                </c:pt>
                <c:pt idx="25">
                  <c:v>16.678397344379398</c:v>
                </c:pt>
                <c:pt idx="26">
                  <c:v>14.039194542929399</c:v>
                </c:pt>
                <c:pt idx="27">
                  <c:v>23.446712018140602</c:v>
                </c:pt>
                <c:pt idx="28">
                  <c:v>23.5385084641681</c:v>
                </c:pt>
                <c:pt idx="29">
                  <c:v>19.161807375636201</c:v>
                </c:pt>
                <c:pt idx="30">
                  <c:v>16.037498664148998</c:v>
                </c:pt>
                <c:pt idx="31">
                  <c:v>16.876434003376701</c:v>
                </c:pt>
                <c:pt idx="32">
                  <c:v>16.054265911740998</c:v>
                </c:pt>
                <c:pt idx="33">
                  <c:v>25.556777526264302</c:v>
                </c:pt>
                <c:pt idx="34">
                  <c:v>27.928359919628601</c:v>
                </c:pt>
                <c:pt idx="35">
                  <c:v>21.421479547969401</c:v>
                </c:pt>
                <c:pt idx="36">
                  <c:v>9.8833451021616003</c:v>
                </c:pt>
                <c:pt idx="37">
                  <c:v>17.092846572598098</c:v>
                </c:pt>
                <c:pt idx="38">
                  <c:v>29.407232880810799</c:v>
                </c:pt>
                <c:pt idx="39">
                  <c:v>10.170880252103499</c:v>
                </c:pt>
                <c:pt idx="40">
                  <c:v>32.649312439641797</c:v>
                </c:pt>
                <c:pt idx="41">
                  <c:v>18.0229416350004</c:v>
                </c:pt>
                <c:pt idx="42">
                  <c:v>30.350816491802998</c:v>
                </c:pt>
                <c:pt idx="43">
                  <c:v>12.3279255384408</c:v>
                </c:pt>
                <c:pt idx="44">
                  <c:v>26.5684542689857</c:v>
                </c:pt>
                <c:pt idx="45">
                  <c:v>28.065259031250701</c:v>
                </c:pt>
                <c:pt idx="46">
                  <c:v>16.858530301221801</c:v>
                </c:pt>
                <c:pt idx="47">
                  <c:v>23.338641154238498</c:v>
                </c:pt>
                <c:pt idx="48">
                  <c:v>20.8666921938316</c:v>
                </c:pt>
                <c:pt idx="49">
                  <c:v>30.2175123484508</c:v>
                </c:pt>
                <c:pt idx="50">
                  <c:v>17.183330397032002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CF82-3D4E-9B10-817082F911B0}"/>
            </c:ext>
          </c:extLst>
        </c:ser>
        <c:ser>
          <c:idx val="4"/>
          <c:order val="4"/>
          <c:tx>
            <c:v>2100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trendline>
            <c:spPr>
              <a:ln w="28575" cap="rnd">
                <a:solidFill>
                  <a:srgbClr val="C0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Sheet1!$J$2:$J$52</c:f>
              <c:numCache>
                <c:formatCode>##0.0;\-##0.0;0</c:formatCode>
                <c:ptCount val="51"/>
                <c:pt idx="0" formatCode="#,##0.0_);\(#,##0.0\)">
                  <c:v>27.215925690737407</c:v>
                </c:pt>
                <c:pt idx="1">
                  <c:v>15.841182281434101</c:v>
                </c:pt>
                <c:pt idx="2">
                  <c:v>30.288926834077898</c:v>
                </c:pt>
                <c:pt idx="3">
                  <c:v>28.2529254649615</c:v>
                </c:pt>
                <c:pt idx="4">
                  <c:v>27.575534361363701</c:v>
                </c:pt>
                <c:pt idx="5">
                  <c:v>33.406812723688503</c:v>
                </c:pt>
                <c:pt idx="6">
                  <c:v>35.592106509375803</c:v>
                </c:pt>
                <c:pt idx="7">
                  <c:v>31.923084814970601</c:v>
                </c:pt>
                <c:pt idx="8">
                  <c:v>24.897229039123399</c:v>
                </c:pt>
                <c:pt idx="9">
                  <c:v>31.846958943335601</c:v>
                </c:pt>
                <c:pt idx="10">
                  <c:v>33.139603079859903</c:v>
                </c:pt>
                <c:pt idx="11">
                  <c:v>30.266494137603502</c:v>
                </c:pt>
                <c:pt idx="12">
                  <c:v>29.008895032925501</c:v>
                </c:pt>
                <c:pt idx="13">
                  <c:v>20.4601432052512</c:v>
                </c:pt>
                <c:pt idx="14">
                  <c:v>33.169053126613001</c:v>
                </c:pt>
                <c:pt idx="15">
                  <c:v>29.424731418025299</c:v>
                </c:pt>
                <c:pt idx="16">
                  <c:v>33.002227224544697</c:v>
                </c:pt>
                <c:pt idx="17">
                  <c:v>26.726483815685199</c:v>
                </c:pt>
                <c:pt idx="18">
                  <c:v>26.8969435376737</c:v>
                </c:pt>
                <c:pt idx="19">
                  <c:v>29.298020443363399</c:v>
                </c:pt>
                <c:pt idx="20">
                  <c:v>37.278340276516197</c:v>
                </c:pt>
                <c:pt idx="21">
                  <c:v>23.609917180123201</c:v>
                </c:pt>
                <c:pt idx="22">
                  <c:v>18.2485561926079</c:v>
                </c:pt>
                <c:pt idx="23">
                  <c:v>21.218126128704601</c:v>
                </c:pt>
                <c:pt idx="24">
                  <c:v>26.674772892331902</c:v>
                </c:pt>
                <c:pt idx="25">
                  <c:v>29.8497408826107</c:v>
                </c:pt>
                <c:pt idx="26">
                  <c:v>34.400621967195697</c:v>
                </c:pt>
                <c:pt idx="27">
                  <c:v>21.0713476388865</c:v>
                </c:pt>
                <c:pt idx="28">
                  <c:v>21.786145996219201</c:v>
                </c:pt>
                <c:pt idx="29">
                  <c:v>22.882101387533201</c:v>
                </c:pt>
                <c:pt idx="30">
                  <c:v>36.5483822406879</c:v>
                </c:pt>
                <c:pt idx="31">
                  <c:v>29.473778831487301</c:v>
                </c:pt>
                <c:pt idx="32">
                  <c:v>31.2113308978339</c:v>
                </c:pt>
                <c:pt idx="33">
                  <c:v>18.917779755486599</c:v>
                </c:pt>
                <c:pt idx="34">
                  <c:v>14.2065462840671</c:v>
                </c:pt>
                <c:pt idx="35">
                  <c:v>25.6157182438528</c:v>
                </c:pt>
                <c:pt idx="36">
                  <c:v>38.313018777059199</c:v>
                </c:pt>
                <c:pt idx="37">
                  <c:v>25.239414858975799</c:v>
                </c:pt>
                <c:pt idx="38">
                  <c:v>20.724848922626499</c:v>
                </c:pt>
                <c:pt idx="39">
                  <c:v>35.286964611526301</c:v>
                </c:pt>
                <c:pt idx="40">
                  <c:v>15.3350925628909</c:v>
                </c:pt>
                <c:pt idx="41">
                  <c:v>35.561922589733499</c:v>
                </c:pt>
                <c:pt idx="42">
                  <c:v>17.355564938223001</c:v>
                </c:pt>
                <c:pt idx="43">
                  <c:v>35.090422579513501</c:v>
                </c:pt>
                <c:pt idx="44">
                  <c:v>22.032895485404399</c:v>
                </c:pt>
                <c:pt idx="45">
                  <c:v>19.662811638856901</c:v>
                </c:pt>
                <c:pt idx="46">
                  <c:v>33.530269339858002</c:v>
                </c:pt>
                <c:pt idx="47">
                  <c:v>20.010036396781601</c:v>
                </c:pt>
                <c:pt idx="48">
                  <c:v>23.6200996422073</c:v>
                </c:pt>
                <c:pt idx="49">
                  <c:v>15.015680716643899</c:v>
                </c:pt>
                <c:pt idx="50">
                  <c:v>29.2528929839035</c:v>
                </c:pt>
              </c:numCache>
            </c:numRef>
          </c:xVal>
          <c:yVal>
            <c:numRef>
              <c:f>Sheet1!$K$2:$K$52</c:f>
              <c:numCache>
                <c:formatCode>##0.0;\-##0.0;0</c:formatCode>
                <c:ptCount val="51"/>
                <c:pt idx="0" formatCode="#,##0.0_);\(#,##0.0\)">
                  <c:v>14.97059625893703</c:v>
                </c:pt>
                <c:pt idx="1">
                  <c:v>21.024883503302199</c:v>
                </c:pt>
                <c:pt idx="2">
                  <c:v>14.4389347070778</c:v>
                </c:pt>
                <c:pt idx="3">
                  <c:v>15.4527833647186</c:v>
                </c:pt>
                <c:pt idx="4">
                  <c:v>14.3805888095059</c:v>
                </c:pt>
                <c:pt idx="5">
                  <c:v>13.341140342416599</c:v>
                </c:pt>
                <c:pt idx="6">
                  <c:v>10.866736511109799</c:v>
                </c:pt>
                <c:pt idx="7">
                  <c:v>13.338839244493199</c:v>
                </c:pt>
                <c:pt idx="8">
                  <c:v>15.384370441204601</c:v>
                </c:pt>
                <c:pt idx="9">
                  <c:v>13.785348636184199</c:v>
                </c:pt>
                <c:pt idx="10">
                  <c:v>14.3456893089799</c:v>
                </c:pt>
                <c:pt idx="11">
                  <c:v>14.2529237843967</c:v>
                </c:pt>
                <c:pt idx="12">
                  <c:v>14.4174311284604</c:v>
                </c:pt>
                <c:pt idx="13">
                  <c:v>17.077840314050199</c:v>
                </c:pt>
                <c:pt idx="14">
                  <c:v>13.1648473494045</c:v>
                </c:pt>
                <c:pt idx="15">
                  <c:v>14.663243348593699</c:v>
                </c:pt>
                <c:pt idx="16">
                  <c:v>13.798072914805701</c:v>
                </c:pt>
                <c:pt idx="17">
                  <c:v>14.5251764209962</c:v>
                </c:pt>
                <c:pt idx="18">
                  <c:v>14.9713114271416</c:v>
                </c:pt>
                <c:pt idx="19">
                  <c:v>14.9261433834965</c:v>
                </c:pt>
                <c:pt idx="20">
                  <c:v>12.2127040595241</c:v>
                </c:pt>
                <c:pt idx="21">
                  <c:v>16.278634269909698</c:v>
                </c:pt>
                <c:pt idx="22">
                  <c:v>19.512592338947101</c:v>
                </c:pt>
                <c:pt idx="23">
                  <c:v>17.197065654808402</c:v>
                </c:pt>
                <c:pt idx="24">
                  <c:v>14.457872515811401</c:v>
                </c:pt>
                <c:pt idx="25">
                  <c:v>14.142116329821199</c:v>
                </c:pt>
                <c:pt idx="26">
                  <c:v>11.886552204024801</c:v>
                </c:pt>
                <c:pt idx="27">
                  <c:v>16.725643662732899</c:v>
                </c:pt>
                <c:pt idx="28">
                  <c:v>17.316446664023399</c:v>
                </c:pt>
                <c:pt idx="29">
                  <c:v>15.996177792159401</c:v>
                </c:pt>
                <c:pt idx="30">
                  <c:v>11.5023949737544</c:v>
                </c:pt>
                <c:pt idx="31">
                  <c:v>14.3672171487481</c:v>
                </c:pt>
                <c:pt idx="32">
                  <c:v>14.310018557507499</c:v>
                </c:pt>
                <c:pt idx="33">
                  <c:v>17.1546926412401</c:v>
                </c:pt>
                <c:pt idx="34">
                  <c:v>19.954461230375799</c:v>
                </c:pt>
                <c:pt idx="35">
                  <c:v>15.0081036406562</c:v>
                </c:pt>
                <c:pt idx="36">
                  <c:v>11.835053694655899</c:v>
                </c:pt>
                <c:pt idx="37">
                  <c:v>15.9950475434356</c:v>
                </c:pt>
                <c:pt idx="38">
                  <c:v>18.2863279007823</c:v>
                </c:pt>
                <c:pt idx="39">
                  <c:v>11.4442597397705</c:v>
                </c:pt>
                <c:pt idx="40">
                  <c:v>21.972705244946901</c:v>
                </c:pt>
                <c:pt idx="41">
                  <c:v>13.014381669016799</c:v>
                </c:pt>
                <c:pt idx="42">
                  <c:v>19.404062519518899</c:v>
                </c:pt>
                <c:pt idx="43">
                  <c:v>12.6866670492909</c:v>
                </c:pt>
                <c:pt idx="44">
                  <c:v>16.6674252097582</c:v>
                </c:pt>
                <c:pt idx="45">
                  <c:v>18.784038882982198</c:v>
                </c:pt>
                <c:pt idx="46">
                  <c:v>13.329754458088001</c:v>
                </c:pt>
                <c:pt idx="47">
                  <c:v>16.866858267006901</c:v>
                </c:pt>
                <c:pt idx="48">
                  <c:v>15.4825565102299</c:v>
                </c:pt>
                <c:pt idx="49">
                  <c:v>21.4076903688584</c:v>
                </c:pt>
                <c:pt idx="50">
                  <c:v>15.133022075348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CF82-3D4E-9B10-817082F911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390856"/>
        <c:axId val="47391512"/>
      </c:scatterChart>
      <c:valAx>
        <c:axId val="47390856"/>
        <c:scaling>
          <c:orientation val="minMax"/>
          <c:max val="4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irmala UI" panose="020B0502040204020203" pitchFamily="34" charset="0"/>
                    <a:ea typeface="+mn-ea"/>
                    <a:cs typeface="Nirmala UI" panose="020B0502040204020203" pitchFamily="34" charset="0"/>
                  </a:defRPr>
                </a:pPr>
                <a:r>
                  <a:rPr lang="en-US" sz="1400" b="1">
                    <a:latin typeface="Nirmala UI" panose="020B0502040204020203" pitchFamily="34" charset="0"/>
                    <a:cs typeface="Nirmala UI" panose="020B0502040204020203" pitchFamily="34" charset="0"/>
                  </a:rPr>
                  <a:t>Population</a:t>
                </a:r>
                <a:r>
                  <a:rPr lang="en-US" sz="1400" b="1" baseline="0">
                    <a:latin typeface="Nirmala UI" panose="020B0502040204020203" pitchFamily="34" charset="0"/>
                    <a:cs typeface="Nirmala UI" panose="020B0502040204020203" pitchFamily="34" charset="0"/>
                  </a:rPr>
                  <a:t> 65 years or over (percentage)</a:t>
                </a:r>
                <a:endParaRPr lang="en-US" sz="1400" b="1">
                  <a:latin typeface="Nirmala UI" panose="020B0502040204020203" pitchFamily="34" charset="0"/>
                  <a:cs typeface="Nirmala UI" panose="020B0502040204020203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pPr>
              <a:endParaRPr lang="en-US"/>
            </a:p>
          </c:txPr>
        </c:title>
        <c:numFmt formatCode="0_);\(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  <c:crossAx val="47391512"/>
        <c:crosses val="autoZero"/>
        <c:crossBetween val="midCat"/>
      </c:valAx>
      <c:valAx>
        <c:axId val="47391512"/>
        <c:scaling>
          <c:orientation val="minMax"/>
          <c:max val="5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irmala UI" panose="020B0502040204020203" pitchFamily="34" charset="0"/>
                    <a:ea typeface="+mn-ea"/>
                    <a:cs typeface="Nirmala UI" panose="020B0502040204020203" pitchFamily="34" charset="0"/>
                  </a:defRPr>
                </a:pPr>
                <a:r>
                  <a:rPr lang="en-US" sz="1400" b="1">
                    <a:latin typeface="Nirmala UI" panose="020B0502040204020203" pitchFamily="34" charset="0"/>
                    <a:cs typeface="Nirmala UI" panose="020B0502040204020203" pitchFamily="34" charset="0"/>
                  </a:rPr>
                  <a:t>Population</a:t>
                </a:r>
                <a:r>
                  <a:rPr lang="en-US" sz="1400" b="1" baseline="0">
                    <a:latin typeface="Nirmala UI" panose="020B0502040204020203" pitchFamily="34" charset="0"/>
                    <a:cs typeface="Nirmala UI" panose="020B0502040204020203" pitchFamily="34" charset="0"/>
                  </a:rPr>
                  <a:t> 0-14 (percentage)</a:t>
                </a:r>
                <a:endParaRPr lang="en-US" sz="1400" b="1">
                  <a:latin typeface="Nirmala UI" panose="020B0502040204020203" pitchFamily="34" charset="0"/>
                  <a:cs typeface="Nirmala UI" panose="020B0502040204020203" pitchFamily="34" charset="0"/>
                </a:endParaRPr>
              </a:p>
            </c:rich>
          </c:tx>
          <c:layout>
            <c:manualLayout>
              <c:xMode val="edge"/>
              <c:yMode val="edge"/>
              <c:x val="3.471802099903256E-2"/>
              <c:y val="0.132139304871622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pPr>
              <a:endParaRPr lang="en-US"/>
            </a:p>
          </c:txPr>
        </c:title>
        <c:numFmt formatCode="0_);\(0\)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  <c:crossAx val="47390856"/>
        <c:crosses val="autoZero"/>
        <c:crossBetween val="midCat"/>
      </c:valAx>
      <c:spPr>
        <a:solidFill>
          <a:schemeClr val="bg1"/>
        </a:solidFill>
        <a:ln w="25400">
          <a:noFill/>
        </a:ln>
        <a:effectLst/>
      </c:spPr>
    </c:plotArea>
    <c:legend>
      <c:legendPos val="b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ayout>
        <c:manualLayout>
          <c:xMode val="edge"/>
          <c:yMode val="edge"/>
          <c:x val="0.10493827160493827"/>
          <c:y val="0.9005561818078176"/>
          <c:w val="0.83396260652603604"/>
          <c:h val="6.47341646395869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irmala UI" panose="020B0502040204020203" pitchFamily="34" charset="0"/>
              <a:ea typeface="+mn-ea"/>
              <a:cs typeface="Nirmala UI" panose="020B0502040204020203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Sheet1!$B$1</c:f>
              <c:strCache>
                <c:ptCount val="1"/>
                <c:pt idx="0">
                  <c:v>0-14</c:v>
                </c:pt>
              </c:strCache>
            </c:strRef>
          </c:tx>
          <c:spPr>
            <a:ln w="28575" cap="rnd">
              <a:solidFill>
                <a:srgbClr val="EF4755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  <c:pt idx="21">
                  <c:v>2055</c:v>
                </c:pt>
                <c:pt idx="22">
                  <c:v>2060</c:v>
                </c:pt>
                <c:pt idx="23">
                  <c:v>2065</c:v>
                </c:pt>
                <c:pt idx="24">
                  <c:v>2070</c:v>
                </c:pt>
                <c:pt idx="25">
                  <c:v>2075</c:v>
                </c:pt>
                <c:pt idx="26">
                  <c:v>2080</c:v>
                </c:pt>
                <c:pt idx="27">
                  <c:v>2085</c:v>
                </c:pt>
                <c:pt idx="28">
                  <c:v>2090</c:v>
                </c:pt>
                <c:pt idx="29">
                  <c:v>2095</c:v>
                </c:pt>
                <c:pt idx="30">
                  <c:v>2100</c:v>
                </c:pt>
              </c:numCache>
            </c:numRef>
          </c:cat>
          <c:val>
            <c:numRef>
              <c:f>Sheet1!$B$2:$B$32</c:f>
              <c:numCache>
                <c:formatCode>#\ ###\ ###\ ##0;\-#\ ###\ ###\ ##0;0</c:formatCode>
                <c:ptCount val="31"/>
                <c:pt idx="0">
                  <c:v>534487.28899999999</c:v>
                </c:pt>
                <c:pt idx="1">
                  <c:v>613054.01</c:v>
                </c:pt>
                <c:pt idx="2">
                  <c:v>705010.77</c:v>
                </c:pt>
                <c:pt idx="3">
                  <c:v>799673.84600000002</c:v>
                </c:pt>
                <c:pt idx="4">
                  <c:v>886348.55599999998</c:v>
                </c:pt>
                <c:pt idx="5">
                  <c:v>968564.04700000002</c:v>
                </c:pt>
                <c:pt idx="6">
                  <c:v>1007292.73</c:v>
                </c:pt>
                <c:pt idx="7">
                  <c:v>1035873.281</c:v>
                </c:pt>
                <c:pt idx="8">
                  <c:v>1092077.206</c:v>
                </c:pt>
                <c:pt idx="9">
                  <c:v>1126709.3319999999</c:v>
                </c:pt>
                <c:pt idx="10">
                  <c:v>1122549.665</c:v>
                </c:pt>
                <c:pt idx="11">
                  <c:v>1078783.7720000001</c:v>
                </c:pt>
                <c:pt idx="12">
                  <c:v>1067842.4469999999</c:v>
                </c:pt>
                <c:pt idx="13">
                  <c:v>1069277.98</c:v>
                </c:pt>
                <c:pt idx="14">
                  <c:v>1068877.858</c:v>
                </c:pt>
                <c:pt idx="15">
                  <c:v>1050887.497</c:v>
                </c:pt>
                <c:pt idx="16">
                  <c:v>1022222.885</c:v>
                </c:pt>
                <c:pt idx="17">
                  <c:v>989560.18500000006</c:v>
                </c:pt>
                <c:pt idx="18">
                  <c:v>961682.93799999997</c:v>
                </c:pt>
                <c:pt idx="19">
                  <c:v>937878.80799999996</c:v>
                </c:pt>
                <c:pt idx="20">
                  <c:v>914878.21600000001</c:v>
                </c:pt>
                <c:pt idx="21">
                  <c:v>891074.29399999999</c:v>
                </c:pt>
                <c:pt idx="22">
                  <c:v>864667.84499999997</c:v>
                </c:pt>
                <c:pt idx="23">
                  <c:v>837124.576</c:v>
                </c:pt>
                <c:pt idx="24">
                  <c:v>809737.12</c:v>
                </c:pt>
                <c:pt idx="25">
                  <c:v>784324</c:v>
                </c:pt>
                <c:pt idx="26">
                  <c:v>760881.571</c:v>
                </c:pt>
                <c:pt idx="27">
                  <c:v>738580.80200000003</c:v>
                </c:pt>
                <c:pt idx="28">
                  <c:v>716529.11100000003</c:v>
                </c:pt>
                <c:pt idx="29">
                  <c:v>694115.19799999997</c:v>
                </c:pt>
                <c:pt idx="30">
                  <c:v>672180.62300000002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D3-DF44-A141-3BE8E8DCE860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15-64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50">
                  <a:alpha val="99000"/>
                </a:srgbClr>
              </a:solidFill>
              <a:ln w="9525">
                <a:solidFill>
                  <a:srgbClr val="00B050">
                    <a:alpha val="95000"/>
                  </a:srgbClr>
                </a:solidFill>
              </a:ln>
              <a:effectLst/>
            </c:spPr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  <c:pt idx="21">
                  <c:v>2055</c:v>
                </c:pt>
                <c:pt idx="22">
                  <c:v>2060</c:v>
                </c:pt>
                <c:pt idx="23">
                  <c:v>2065</c:v>
                </c:pt>
                <c:pt idx="24">
                  <c:v>2070</c:v>
                </c:pt>
                <c:pt idx="25">
                  <c:v>2075</c:v>
                </c:pt>
                <c:pt idx="26">
                  <c:v>2080</c:v>
                </c:pt>
                <c:pt idx="27">
                  <c:v>2085</c:v>
                </c:pt>
                <c:pt idx="28">
                  <c:v>2090</c:v>
                </c:pt>
                <c:pt idx="29">
                  <c:v>2095</c:v>
                </c:pt>
                <c:pt idx="30">
                  <c:v>2100</c:v>
                </c:pt>
              </c:numCache>
            </c:numRef>
          </c:cat>
          <c:val>
            <c:numRef>
              <c:f>Sheet1!$C$2:$C$32</c:f>
              <c:numCache>
                <c:formatCode>#\ ###\ ###\ ##0;\-#\ ###\ ###\ ##0;0</c:formatCode>
                <c:ptCount val="31"/>
                <c:pt idx="0">
                  <c:v>894859.55700000003</c:v>
                </c:pt>
                <c:pt idx="1">
                  <c:v>961813.53799999994</c:v>
                </c:pt>
                <c:pt idx="2">
                  <c:v>1027361.6679999999</c:v>
                </c:pt>
                <c:pt idx="3">
                  <c:v>1117594.0900000001</c:v>
                </c:pt>
                <c:pt idx="4">
                  <c:v>1262322.7819999999</c:v>
                </c:pt>
                <c:pt idx="5">
                  <c:v>1418062.439</c:v>
                </c:pt>
                <c:pt idx="6">
                  <c:v>1602297.4350000001</c:v>
                </c:pt>
                <c:pt idx="7">
                  <c:v>1819642.32</c:v>
                </c:pt>
                <c:pt idx="8">
                  <c:v>2039214</c:v>
                </c:pt>
                <c:pt idx="9">
                  <c:v>2230142.9840000002</c:v>
                </c:pt>
                <c:pt idx="10">
                  <c:v>2436489.2969999998</c:v>
                </c:pt>
                <c:pt idx="11">
                  <c:v>2665334.89</c:v>
                </c:pt>
                <c:pt idx="12">
                  <c:v>2857057.07</c:v>
                </c:pt>
                <c:pt idx="13">
                  <c:v>3015838.352</c:v>
                </c:pt>
                <c:pt idx="14">
                  <c:v>3129984.2140000002</c:v>
                </c:pt>
                <c:pt idx="15">
                  <c:v>3231279</c:v>
                </c:pt>
                <c:pt idx="16">
                  <c:v>3299946.801</c:v>
                </c:pt>
                <c:pt idx="17">
                  <c:v>3331735.557</c:v>
                </c:pt>
                <c:pt idx="18">
                  <c:v>3340144.5019999999</c:v>
                </c:pt>
                <c:pt idx="19">
                  <c:v>3346284.77</c:v>
                </c:pt>
                <c:pt idx="20">
                  <c:v>3320563.077</c:v>
                </c:pt>
                <c:pt idx="21">
                  <c:v>3251388.8089999999</c:v>
                </c:pt>
                <c:pt idx="22">
                  <c:v>3200578.6170000001</c:v>
                </c:pt>
                <c:pt idx="23">
                  <c:v>3150966.8560000001</c:v>
                </c:pt>
                <c:pt idx="24">
                  <c:v>3095499.372</c:v>
                </c:pt>
                <c:pt idx="25">
                  <c:v>3026167.6830000002</c:v>
                </c:pt>
                <c:pt idx="26">
                  <c:v>2947519.3650000002</c:v>
                </c:pt>
                <c:pt idx="27">
                  <c:v>2864653.5839999998</c:v>
                </c:pt>
                <c:pt idx="28">
                  <c:v>2786212.5860000001</c:v>
                </c:pt>
                <c:pt idx="29">
                  <c:v>2711192.7859999998</c:v>
                </c:pt>
                <c:pt idx="30">
                  <c:v>2636809.9810000001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D3-DF44-A141-3BE8E8DCE860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65+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star"/>
            <c:size val="10"/>
            <c:spPr>
              <a:noFill/>
              <a:ln w="9525">
                <a:solidFill>
                  <a:srgbClr val="7030A0"/>
                </a:solidFill>
              </a:ln>
              <a:effectLst/>
            </c:spPr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  <c:pt idx="21">
                  <c:v>2055</c:v>
                </c:pt>
                <c:pt idx="22">
                  <c:v>2060</c:v>
                </c:pt>
                <c:pt idx="23">
                  <c:v>2065</c:v>
                </c:pt>
                <c:pt idx="24">
                  <c:v>2070</c:v>
                </c:pt>
                <c:pt idx="25">
                  <c:v>2075</c:v>
                </c:pt>
                <c:pt idx="26">
                  <c:v>2080</c:v>
                </c:pt>
                <c:pt idx="27">
                  <c:v>2085</c:v>
                </c:pt>
                <c:pt idx="28">
                  <c:v>2090</c:v>
                </c:pt>
                <c:pt idx="29">
                  <c:v>2095</c:v>
                </c:pt>
                <c:pt idx="30">
                  <c:v>2100</c:v>
                </c:pt>
              </c:numCache>
            </c:numRef>
          </c:cat>
          <c:val>
            <c:numRef>
              <c:f>Sheet1!$D$2:$D$32</c:f>
              <c:numCache>
                <c:formatCode>#\ ###\ ###\ ##0;\-#\ ###\ ###\ ##0;0</c:formatCode>
                <c:ptCount val="31"/>
                <c:pt idx="0">
                  <c:v>61491.07</c:v>
                </c:pt>
                <c:pt idx="1">
                  <c:v>65433.798000000003</c:v>
                </c:pt>
                <c:pt idx="2">
                  <c:v>68846.872000000003</c:v>
                </c:pt>
                <c:pt idx="3">
                  <c:v>75710.070999999996</c:v>
                </c:pt>
                <c:pt idx="4">
                  <c:v>90048.925000000003</c:v>
                </c:pt>
                <c:pt idx="5">
                  <c:v>107365</c:v>
                </c:pt>
                <c:pt idx="6">
                  <c:v>128127.61</c:v>
                </c:pt>
                <c:pt idx="7">
                  <c:v>148111.084</c:v>
                </c:pt>
                <c:pt idx="8">
                  <c:v>170941.03</c:v>
                </c:pt>
                <c:pt idx="9">
                  <c:v>200268.098</c:v>
                </c:pt>
                <c:pt idx="10">
                  <c:v>232307.49</c:v>
                </c:pt>
                <c:pt idx="11">
                  <c:v>266577.489</c:v>
                </c:pt>
                <c:pt idx="12">
                  <c:v>297754.49800000002</c:v>
                </c:pt>
                <c:pt idx="13">
                  <c:v>347075.24</c:v>
                </c:pt>
                <c:pt idx="14">
                  <c:v>428769.489</c:v>
                </c:pt>
                <c:pt idx="15">
                  <c:v>509893.13199999998</c:v>
                </c:pt>
                <c:pt idx="16">
                  <c:v>605435.05099999998</c:v>
                </c:pt>
                <c:pt idx="17">
                  <c:v>714245.76</c:v>
                </c:pt>
                <c:pt idx="18">
                  <c:v>812935.65500000003</c:v>
                </c:pt>
                <c:pt idx="19">
                  <c:v>882644.42799999996</c:v>
                </c:pt>
                <c:pt idx="20">
                  <c:v>957634.28700000001</c:v>
                </c:pt>
                <c:pt idx="21">
                  <c:v>1052356.6470000001</c:v>
                </c:pt>
                <c:pt idx="22">
                  <c:v>1108653.8799999999</c:v>
                </c:pt>
                <c:pt idx="23">
                  <c:v>1145845.3740000001</c:v>
                </c:pt>
                <c:pt idx="24">
                  <c:v>1172979.7819999999</c:v>
                </c:pt>
                <c:pt idx="25">
                  <c:v>1199508.534</c:v>
                </c:pt>
                <c:pt idx="26">
                  <c:v>1224248.2620000001</c:v>
                </c:pt>
                <c:pt idx="27">
                  <c:v>1245876.2309999999</c:v>
                </c:pt>
                <c:pt idx="28">
                  <c:v>1259710.3529999999</c:v>
                </c:pt>
                <c:pt idx="29">
                  <c:v>1268216.1839999999</c:v>
                </c:pt>
                <c:pt idx="30">
                  <c:v>1272654.9080000001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5D3-DF44-A141-3BE8E8DCE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6825536"/>
        <c:axId val="63682455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 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1950</c:v>
                      </c:pt>
                      <c:pt idx="1">
                        <c:v>1955</c:v>
                      </c:pt>
                      <c:pt idx="2">
                        <c:v>1960</c:v>
                      </c:pt>
                      <c:pt idx="3">
                        <c:v>1965</c:v>
                      </c:pt>
                      <c:pt idx="4">
                        <c:v>1970</c:v>
                      </c:pt>
                      <c:pt idx="5">
                        <c:v>1975</c:v>
                      </c:pt>
                      <c:pt idx="6">
                        <c:v>1980</c:v>
                      </c:pt>
                      <c:pt idx="7">
                        <c:v>1985</c:v>
                      </c:pt>
                      <c:pt idx="8">
                        <c:v>1990</c:v>
                      </c:pt>
                      <c:pt idx="9">
                        <c:v>1995</c:v>
                      </c:pt>
                      <c:pt idx="10">
                        <c:v>2000</c:v>
                      </c:pt>
                      <c:pt idx="11">
                        <c:v>2005</c:v>
                      </c:pt>
                      <c:pt idx="12">
                        <c:v>2010</c:v>
                      </c:pt>
                      <c:pt idx="13">
                        <c:v>2015</c:v>
                      </c:pt>
                      <c:pt idx="14">
                        <c:v>2020</c:v>
                      </c:pt>
                      <c:pt idx="15">
                        <c:v>2025</c:v>
                      </c:pt>
                      <c:pt idx="16">
                        <c:v>2030</c:v>
                      </c:pt>
                      <c:pt idx="17">
                        <c:v>2035</c:v>
                      </c:pt>
                      <c:pt idx="18">
                        <c:v>2040</c:v>
                      </c:pt>
                      <c:pt idx="19">
                        <c:v>2045</c:v>
                      </c:pt>
                      <c:pt idx="20">
                        <c:v>2050</c:v>
                      </c:pt>
                      <c:pt idx="21">
                        <c:v>2055</c:v>
                      </c:pt>
                      <c:pt idx="22">
                        <c:v>2060</c:v>
                      </c:pt>
                      <c:pt idx="23">
                        <c:v>2065</c:v>
                      </c:pt>
                      <c:pt idx="24">
                        <c:v>2070</c:v>
                      </c:pt>
                      <c:pt idx="25">
                        <c:v>2075</c:v>
                      </c:pt>
                      <c:pt idx="26">
                        <c:v>2080</c:v>
                      </c:pt>
                      <c:pt idx="27">
                        <c:v>2085</c:v>
                      </c:pt>
                      <c:pt idx="28">
                        <c:v>2090</c:v>
                      </c:pt>
                      <c:pt idx="29">
                        <c:v>2095</c:v>
                      </c:pt>
                      <c:pt idx="30">
                        <c:v>2100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Sheet1!$A$2:$A$32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1950</c:v>
                      </c:pt>
                      <c:pt idx="1">
                        <c:v>1955</c:v>
                      </c:pt>
                      <c:pt idx="2">
                        <c:v>1960</c:v>
                      </c:pt>
                      <c:pt idx="3">
                        <c:v>1965</c:v>
                      </c:pt>
                      <c:pt idx="4">
                        <c:v>1970</c:v>
                      </c:pt>
                      <c:pt idx="5">
                        <c:v>1975</c:v>
                      </c:pt>
                      <c:pt idx="6">
                        <c:v>1980</c:v>
                      </c:pt>
                      <c:pt idx="7">
                        <c:v>1985</c:v>
                      </c:pt>
                      <c:pt idx="8">
                        <c:v>1990</c:v>
                      </c:pt>
                      <c:pt idx="9">
                        <c:v>1995</c:v>
                      </c:pt>
                      <c:pt idx="10">
                        <c:v>2000</c:v>
                      </c:pt>
                      <c:pt idx="11">
                        <c:v>2005</c:v>
                      </c:pt>
                      <c:pt idx="12">
                        <c:v>2010</c:v>
                      </c:pt>
                      <c:pt idx="13">
                        <c:v>2015</c:v>
                      </c:pt>
                      <c:pt idx="14">
                        <c:v>2020</c:v>
                      </c:pt>
                      <c:pt idx="15">
                        <c:v>2025</c:v>
                      </c:pt>
                      <c:pt idx="16">
                        <c:v>2030</c:v>
                      </c:pt>
                      <c:pt idx="17">
                        <c:v>2035</c:v>
                      </c:pt>
                      <c:pt idx="18">
                        <c:v>2040</c:v>
                      </c:pt>
                      <c:pt idx="19">
                        <c:v>2045</c:v>
                      </c:pt>
                      <c:pt idx="20">
                        <c:v>2050</c:v>
                      </c:pt>
                      <c:pt idx="21">
                        <c:v>2055</c:v>
                      </c:pt>
                      <c:pt idx="22">
                        <c:v>2060</c:v>
                      </c:pt>
                      <c:pt idx="23">
                        <c:v>2065</c:v>
                      </c:pt>
                      <c:pt idx="24">
                        <c:v>2070</c:v>
                      </c:pt>
                      <c:pt idx="25">
                        <c:v>2075</c:v>
                      </c:pt>
                      <c:pt idx="26">
                        <c:v>2080</c:v>
                      </c:pt>
                      <c:pt idx="27">
                        <c:v>2085</c:v>
                      </c:pt>
                      <c:pt idx="28">
                        <c:v>2090</c:v>
                      </c:pt>
                      <c:pt idx="29">
                        <c:v>2095</c:v>
                      </c:pt>
                      <c:pt idx="30">
                        <c:v>2100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05D3-DF44-A141-3BE8E8DCE860}"/>
                  </c:ext>
                </c:extLst>
              </c15:ser>
            </c15:filteredLineSeries>
          </c:ext>
        </c:extLst>
      </c:lineChart>
      <c:catAx>
        <c:axId val="63682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824552"/>
        <c:crosses val="autoZero"/>
        <c:auto val="1"/>
        <c:lblAlgn val="ctr"/>
        <c:lblOffset val="100"/>
        <c:noMultiLvlLbl val="0"/>
      </c:catAx>
      <c:valAx>
        <c:axId val="636824552"/>
        <c:scaling>
          <c:orientation val="minMax"/>
        </c:scaling>
        <c:delete val="0"/>
        <c:axPos val="l"/>
        <c:numFmt formatCode="#\ ###\ ###\ ##0;\-#\ ###\ ###\ ##0;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825536"/>
        <c:crosses val="autoZero"/>
        <c:crossBetween val="between"/>
        <c:dispUnits>
          <c:builtInUnit val="tenThousands"/>
          <c:dispUnitsLbl>
            <c:layout>
              <c:manualLayout>
                <c:xMode val="edge"/>
                <c:yMode val="edge"/>
                <c:x val="1.5250437445319336E-2"/>
                <c:y val="6.4930156821279505E-2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400"/>
                    <a:t>Total population, both sexes (1,000)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irmala UI" panose="020B0502040204020203" pitchFamily="34" charset="0"/>
              <a:ea typeface="+mn-ea"/>
              <a:cs typeface="Nirmala UI" panose="020B0502040204020203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96093261365318"/>
          <c:y val="4.8597611774507082E-2"/>
          <c:w val="0.66794168295398704"/>
          <c:h val="0.757177030877249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81-7945-A3CB-545827FC3D0B}"/>
              </c:ext>
            </c:extLst>
          </c:dPt>
          <c:dPt>
            <c:idx val="1"/>
            <c:bubble3D val="0"/>
            <c:spPr>
              <a:pattFill prst="pct75">
                <a:fgClr>
                  <a:srgbClr val="00B050"/>
                </a:fgClr>
                <a:bgClr>
                  <a:schemeClr val="bg1"/>
                </a:bgClr>
              </a:pattFill>
              <a:ln w="19050">
                <a:solidFill>
                  <a:srgbClr val="00B05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81-7945-A3CB-545827FC3D0B}"/>
              </c:ext>
            </c:extLst>
          </c:dPt>
          <c:dPt>
            <c:idx val="2"/>
            <c:bubble3D val="0"/>
            <c:spPr>
              <a:pattFill prst="lgCheck">
                <a:fgClr>
                  <a:srgbClr val="7030A0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81-7945-A3CB-545827FC3D0B}"/>
              </c:ext>
            </c:extLst>
          </c:dPt>
          <c:cat>
            <c:strRef>
              <c:f>Sheet1!$A$2:$A$4</c:f>
              <c:strCache>
                <c:ptCount val="3"/>
                <c:pt idx="0">
                  <c:v>0-14</c:v>
                </c:pt>
                <c:pt idx="1">
                  <c:v>15-64</c:v>
                </c:pt>
                <c:pt idx="2">
                  <c:v>65+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0.23097730316477999</c:v>
                </c:pt>
                <c:pt idx="1">
                  <c:v>0.67636849925097098</c:v>
                </c:pt>
                <c:pt idx="2">
                  <c:v>9.2654197584248907E-2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A81-7945-A3CB-545827FC3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206200787401575E-2"/>
          <c:y val="0.84392840215194231"/>
          <c:w val="0.85989324405873735"/>
          <c:h val="0.151520790543963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irmala UI" panose="020B0502040204020203" pitchFamily="34" charset="0"/>
              <a:ea typeface="+mn-ea"/>
              <a:cs typeface="Nirmala UI" panose="020B0502040204020203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76186149808197"/>
          <c:y val="0.10053859964093358"/>
          <c:w val="0.72478447405612756"/>
          <c:h val="0.81196680756018602"/>
        </c:manualLayout>
      </c:layout>
      <c:pieChart>
        <c:varyColors val="1"/>
        <c:ser>
          <c:idx val="0"/>
          <c:order val="0"/>
          <c:tx>
            <c:strRef>
              <c:f>Sheet1!$C$1</c:f>
              <c:strCache>
                <c:ptCount val="1"/>
                <c:pt idx="0">
                  <c:v>2100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22-5D4A-949E-862F9FF4BB96}"/>
              </c:ext>
            </c:extLst>
          </c:dPt>
          <c:dPt>
            <c:idx val="1"/>
            <c:bubble3D val="0"/>
            <c:spPr>
              <a:pattFill prst="pct75">
                <a:fgClr>
                  <a:srgbClr val="00B050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22-5D4A-949E-862F9FF4BB96}"/>
              </c:ext>
            </c:extLst>
          </c:dPt>
          <c:dPt>
            <c:idx val="2"/>
            <c:bubble3D val="0"/>
            <c:spPr>
              <a:pattFill prst="lgCheck">
                <a:fgClr>
                  <a:srgbClr val="7030A0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22-5D4A-949E-862F9FF4BB96}"/>
              </c:ext>
            </c:extLst>
          </c:dPt>
          <c:cat>
            <c:strRef>
              <c:f>Sheet1!$A$2:$A$4</c:f>
              <c:strCache>
                <c:ptCount val="3"/>
                <c:pt idx="0">
                  <c:v>0-14</c:v>
                </c:pt>
                <c:pt idx="1">
                  <c:v>15-64</c:v>
                </c:pt>
                <c:pt idx="2">
                  <c:v>65+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0.27021154647769902</c:v>
                </c:pt>
                <c:pt idx="1">
                  <c:v>0.48064688411838263</c:v>
                </c:pt>
                <c:pt idx="2">
                  <c:v>0.24914156940391829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C22-5D4A-949E-862F9FF4B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73913492900009"/>
          <c:y val="2.3309992264963195E-2"/>
          <c:w val="0.84849457124773231"/>
          <c:h val="0.758141401966576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Sheet1!$B$14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890-8040-9BA7-92836CE2B56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890-8040-9BA7-92836CE2B56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55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890-8040-9BA7-92836CE2B56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62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890-8040-9BA7-92836CE2B56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65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890-8040-9BA7-92836CE2B56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55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890-8040-9BA7-92836CE2B56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63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890-8040-9BA7-92836CE2B56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890-8040-9BA7-92836CE2B560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890-8040-9BA7-92836CE2B560}"/>
                </c:ext>
              </c:extLst>
            </c:dLbl>
            <c:spPr>
              <a:solidFill>
                <a:srgbClr val="C00000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Nirmala UI" panose="020B0502040204020203" pitchFamily="34" charset="0"/>
                    <a:ea typeface="+mn-ea"/>
                    <a:cs typeface="Nirmala UI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Sheet1!$A$15:$A$23</c:f>
              <c:strCache>
                <c:ptCount val="9"/>
                <c:pt idx="0">
                  <c:v>Viet Nam</c:v>
                </c:pt>
                <c:pt idx="1">
                  <c:v>China</c:v>
                </c:pt>
                <c:pt idx="2">
                  <c:v>Iran (Islamic Republic of)</c:v>
                </c:pt>
                <c:pt idx="3">
                  <c:v>Singapore</c:v>
                </c:pt>
                <c:pt idx="4">
                  <c:v>Japan</c:v>
                </c:pt>
                <c:pt idx="5">
                  <c:v>Fiji</c:v>
                </c:pt>
                <c:pt idx="6">
                  <c:v>Thailand</c:v>
                </c:pt>
                <c:pt idx="7">
                  <c:v>Sri Lanka</c:v>
                </c:pt>
                <c:pt idx="8">
                  <c:v>Indonesia</c:v>
                </c:pt>
              </c:strCache>
            </c:strRef>
          </c:cat>
          <c:val>
            <c:numRef>
              <c:f>Sheet1!$B$15:$B$23</c:f>
              <c:numCache>
                <c:formatCode>General</c:formatCode>
                <c:ptCount val="9"/>
                <c:pt idx="0" formatCode="##0.00;\-##0.00;0">
                  <c:v>19.435782</c:v>
                </c:pt>
                <c:pt idx="1">
                  <c:v>18.545667000000002</c:v>
                </c:pt>
                <c:pt idx="2">
                  <c:v>23.756945999999999</c:v>
                </c:pt>
                <c:pt idx="3">
                  <c:v>21.465</c:v>
                </c:pt>
                <c:pt idx="4">
                  <c:v>19.895261999999999</c:v>
                </c:pt>
                <c:pt idx="5">
                  <c:v>18.633683000000001</c:v>
                </c:pt>
                <c:pt idx="6">
                  <c:v>19.055</c:v>
                </c:pt>
                <c:pt idx="7">
                  <c:v>19.050293</c:v>
                </c:pt>
                <c:pt idx="8">
                  <c:v>18.695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890-8040-9BA7-92836CE2B560}"/>
            </c:ext>
          </c:extLst>
        </c:ser>
        <c:ser>
          <c:idx val="1"/>
          <c:order val="1"/>
          <c:tx>
            <c:strRef>
              <c:f>Sheet1!$C$14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329771123711339E-2"/>
                  <c:y val="3.388463206383815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55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B890-8040-9BA7-92836CE2B560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Nirmala UI" panose="020B0502040204020203" pitchFamily="34" charset="0"/>
                        <a:ea typeface="+mn-ea"/>
                        <a:cs typeface="Nirmala UI" panose="020B0502040204020203" pitchFamily="34" charset="0"/>
                      </a:defRPr>
                    </a:pPr>
                    <a:r>
                      <a:rPr lang="en-US" sz="1400" b="1">
                        <a:solidFill>
                          <a:schemeClr val="bg1"/>
                        </a:solidFill>
                        <a:latin typeface="Nirmala UI" panose="020B0502040204020203" pitchFamily="34" charset="0"/>
                        <a:cs typeface="Nirmala UI" panose="020B0502040204020203" pitchFamily="34" charset="0"/>
                      </a:rPr>
                      <a:t>55</a:t>
                    </a:r>
                  </a:p>
                </c:rich>
              </c:tx>
              <c:spPr>
                <a:solidFill>
                  <a:srgbClr val="002060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Nirmala UI" panose="020B0502040204020203" pitchFamily="34" charset="0"/>
                      <a:ea typeface="+mn-ea"/>
                      <a:cs typeface="Nirmala UI" panose="020B0502040204020203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B-B890-8040-9BA7-92836CE2B560}"/>
                </c:ext>
              </c:extLst>
            </c:dLbl>
            <c:dLbl>
              <c:idx val="2"/>
              <c:layout>
                <c:manualLayout>
                  <c:x val="0"/>
                  <c:y val="-6.14439175480683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55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B890-8040-9BA7-92836CE2B56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62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B890-8040-9BA7-92836CE2B56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65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B890-8040-9BA7-92836CE2B56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55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B890-8040-9BA7-92836CE2B56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63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B890-8040-9BA7-92836CE2B56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B890-8040-9BA7-92836CE2B560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B890-8040-9BA7-92836CE2B560}"/>
                </c:ext>
              </c:extLst>
            </c:dLbl>
            <c:spPr>
              <a:solidFill>
                <a:srgbClr val="002060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Nirmala UI" panose="020B0502040204020203" pitchFamily="34" charset="0"/>
                    <a:ea typeface="+mn-ea"/>
                    <a:cs typeface="Nirmala UI" panose="020B050204020402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Sheet1!$A$15:$A$23</c:f>
              <c:strCache>
                <c:ptCount val="9"/>
                <c:pt idx="0">
                  <c:v>Viet Nam</c:v>
                </c:pt>
                <c:pt idx="1">
                  <c:v>China</c:v>
                </c:pt>
                <c:pt idx="2">
                  <c:v>Iran (Islamic Republic of)</c:v>
                </c:pt>
                <c:pt idx="3">
                  <c:v>Singapore</c:v>
                </c:pt>
                <c:pt idx="4">
                  <c:v>Japan</c:v>
                </c:pt>
                <c:pt idx="5">
                  <c:v>Fiji</c:v>
                </c:pt>
                <c:pt idx="6">
                  <c:v>Thailand</c:v>
                </c:pt>
                <c:pt idx="7">
                  <c:v>Sri Lanka</c:v>
                </c:pt>
                <c:pt idx="8">
                  <c:v>Indonesia</c:v>
                </c:pt>
              </c:strCache>
            </c:strRef>
          </c:cat>
          <c:val>
            <c:numRef>
              <c:f>Sheet1!$C$15:$C$23</c:f>
              <c:numCache>
                <c:formatCode>General</c:formatCode>
                <c:ptCount val="9"/>
                <c:pt idx="0">
                  <c:v>28.236062</c:v>
                </c:pt>
                <c:pt idx="1">
                  <c:v>26.407941999999998</c:v>
                </c:pt>
                <c:pt idx="2">
                  <c:v>24.924289999999999</c:v>
                </c:pt>
                <c:pt idx="3">
                  <c:v>24.815000000000001</c:v>
                </c:pt>
                <c:pt idx="4">
                  <c:v>24.672809999999998</c:v>
                </c:pt>
                <c:pt idx="5">
                  <c:v>20.738849999999999</c:v>
                </c:pt>
                <c:pt idx="6">
                  <c:v>22.34</c:v>
                </c:pt>
                <c:pt idx="7">
                  <c:v>22.893162</c:v>
                </c:pt>
                <c:pt idx="8">
                  <c:v>21.725000000000001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B890-8040-9BA7-92836CE2B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521221960"/>
        <c:axId val="521222288"/>
      </c:barChart>
      <c:catAx>
        <c:axId val="521221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  <c:crossAx val="521222288"/>
        <c:crosses val="autoZero"/>
        <c:auto val="1"/>
        <c:lblAlgn val="ctr"/>
        <c:lblOffset val="100"/>
        <c:noMultiLvlLbl val="0"/>
      </c:catAx>
      <c:valAx>
        <c:axId val="5212222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irmala UI" panose="020B0502040204020203" pitchFamily="34" charset="0"/>
                    <a:ea typeface="+mn-ea"/>
                    <a:cs typeface="Nirmala UI" panose="020B0502040204020203" pitchFamily="34" charset="0"/>
                  </a:defRPr>
                </a:pPr>
                <a:r>
                  <a:rPr lang="en-US" sz="1400">
                    <a:latin typeface="Nirmala UI" panose="020B0502040204020203" pitchFamily="34" charset="0"/>
                    <a:cs typeface="Nirmala UI" panose="020B0502040204020203" pitchFamily="34" charset="0"/>
                  </a:rPr>
                  <a:t>Years</a:t>
                </a:r>
              </a:p>
            </c:rich>
          </c:tx>
          <c:layout>
            <c:manualLayout>
              <c:xMode val="edge"/>
              <c:yMode val="edge"/>
              <c:x val="6.0943959727167221E-2"/>
              <c:y val="0.344070382774252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pPr>
              <a:endParaRPr lang="en-US"/>
            </a:p>
          </c:txPr>
        </c:title>
        <c:numFmt formatCode="##0;\-##0;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  <c:crossAx val="52122196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43162988258594"/>
          <c:y val="0.91296533760932042"/>
          <c:w val="0.43043855559416427"/>
          <c:h val="6.29793783180853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irmala UI" panose="020B0502040204020203" pitchFamily="34" charset="0"/>
              <a:ea typeface="+mn-ea"/>
              <a:cs typeface="Nirmala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r>
              <a:rPr lang="en-US" sz="1400" b="0" i="0" baseline="0">
                <a:solidFill>
                  <a:schemeClr val="bg2">
                    <a:lumMod val="25000"/>
                  </a:schemeClr>
                </a:solidFill>
                <a:effectLst/>
                <a:latin typeface="Nirmala UI" panose="020B0502040204020203" pitchFamily="34" charset="0"/>
                <a:ea typeface="Roboto" pitchFamily="2" charset="0"/>
                <a:cs typeface="Nirmala UI" panose="020B0502040204020203" pitchFamily="34" charset="0"/>
              </a:rPr>
              <a:t>Informal employment, males and females, latest available year </a:t>
            </a:r>
            <a:endParaRPr lang="en-TH" sz="1400" b="0">
              <a:solidFill>
                <a:schemeClr val="bg2">
                  <a:lumMod val="25000"/>
                </a:schemeClr>
              </a:solidFill>
              <a:effectLst/>
              <a:latin typeface="Nirmala UI" panose="020B0502040204020203" pitchFamily="34" charset="0"/>
              <a:ea typeface="Roboto" pitchFamily="2" charset="0"/>
              <a:cs typeface="Nirmala UI" panose="020B0502040204020203" pitchFamily="34" charset="0"/>
            </a:endParaRPr>
          </a:p>
          <a:p>
            <a:pPr>
              <a:defRPr sz="1400" b="1">
                <a:solidFill>
                  <a:schemeClr val="tx1"/>
                </a:solidFill>
                <a:latin typeface="Nirmala UI" panose="020B0502040204020203" pitchFamily="34" charset="0"/>
                <a:cs typeface="Nirmala UI" panose="020B0502040204020203" pitchFamily="34" charset="0"/>
              </a:defRPr>
            </a:pPr>
            <a:r>
              <a:rPr lang="en-US" sz="1400" b="0" i="0" baseline="0">
                <a:solidFill>
                  <a:schemeClr val="bg2">
                    <a:lumMod val="25000"/>
                  </a:schemeClr>
                </a:solidFill>
                <a:effectLst/>
                <a:latin typeface="Nirmala UI" panose="020B0502040204020203" pitchFamily="34" charset="0"/>
                <a:ea typeface="Roboto" pitchFamily="2" charset="0"/>
                <a:cs typeface="Nirmala UI" panose="020B0502040204020203" pitchFamily="34" charset="0"/>
              </a:rPr>
              <a:t>(percentage of total non-agricultural employment), latest available years</a:t>
            </a:r>
            <a:endParaRPr lang="en-TH" sz="1400" b="0">
              <a:solidFill>
                <a:schemeClr val="bg2">
                  <a:lumMod val="25000"/>
                </a:schemeClr>
              </a:solidFill>
              <a:effectLst/>
              <a:latin typeface="Nirmala UI" panose="020B0502040204020203" pitchFamily="34" charset="0"/>
              <a:ea typeface="Roboto" pitchFamily="2" charset="0"/>
              <a:cs typeface="Nirmala UI" panose="020B0502040204020203" pitchFamily="34" charset="0"/>
            </a:endParaRPr>
          </a:p>
        </c:rich>
      </c:tx>
      <c:layout>
        <c:manualLayout>
          <c:xMode val="edge"/>
          <c:yMode val="edge"/>
          <c:x val="0.20478757540752149"/>
          <c:y val="2.13702218625706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Nirmala UI" panose="020B0502040204020203" pitchFamily="34" charset="0"/>
              <a:ea typeface="+mn-ea"/>
              <a:cs typeface="Nirmala UI" panose="020B0502040204020203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17249329376817"/>
          <c:y val="0.1471967384858468"/>
          <c:w val="0.8818325946673603"/>
          <c:h val="0.46015596349738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Myanmar</c:v>
                </c:pt>
                <c:pt idx="1">
                  <c:v>Indonesia</c:v>
                </c:pt>
                <c:pt idx="2">
                  <c:v>Lao PDR</c:v>
                </c:pt>
                <c:pt idx="3">
                  <c:v>Viet Nam</c:v>
                </c:pt>
                <c:pt idx="4">
                  <c:v>Thailand</c:v>
                </c:pt>
                <c:pt idx="5">
                  <c:v>Brunei Darussalam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78</c:v>
                </c:pt>
                <c:pt idx="1">
                  <c:v>73.8</c:v>
                </c:pt>
                <c:pt idx="2">
                  <c:v>72</c:v>
                </c:pt>
                <c:pt idx="3">
                  <c:v>59.7</c:v>
                </c:pt>
                <c:pt idx="4">
                  <c:v>51</c:v>
                </c:pt>
                <c:pt idx="5">
                  <c:v>31.9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3C-5243-B9C7-D5E329A49D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Myanmar</c:v>
                </c:pt>
                <c:pt idx="1">
                  <c:v>Indonesia</c:v>
                </c:pt>
                <c:pt idx="2">
                  <c:v>Lao PDR</c:v>
                </c:pt>
                <c:pt idx="3">
                  <c:v>Viet Nam</c:v>
                </c:pt>
                <c:pt idx="4">
                  <c:v>Thailand</c:v>
                </c:pt>
                <c:pt idx="5">
                  <c:v>Brunei Darussalam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D63C-5243-B9C7-D5E329A49D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798776816"/>
        <c:axId val="746707792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rgbClr val="7030A0"/>
              </a:solidFill>
              <a:ln w="9525">
                <a:noFill/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Myanmar</c:v>
                </c:pt>
                <c:pt idx="1">
                  <c:v>Indonesia</c:v>
                </c:pt>
                <c:pt idx="2">
                  <c:v>Lao PDR</c:v>
                </c:pt>
                <c:pt idx="3">
                  <c:v>Viet Nam</c:v>
                </c:pt>
                <c:pt idx="4">
                  <c:v>Thailand</c:v>
                </c:pt>
                <c:pt idx="5">
                  <c:v>Brunei Darussalam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81.3</c:v>
                </c:pt>
                <c:pt idx="1">
                  <c:v>75.900000000000006</c:v>
                </c:pt>
                <c:pt idx="2">
                  <c:v>79.599999999999994</c:v>
                </c:pt>
                <c:pt idx="3">
                  <c:v>49.4</c:v>
                </c:pt>
                <c:pt idx="4">
                  <c:v>53</c:v>
                </c:pt>
                <c:pt idx="5">
                  <c:v>28.9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3C-5243-B9C7-D5E329A49D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8776816"/>
        <c:axId val="746707792"/>
      </c:lineChart>
      <c:catAx>
        <c:axId val="79877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t" anchorCtr="0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  <c:crossAx val="746707792"/>
        <c:crosses val="autoZero"/>
        <c:auto val="1"/>
        <c:lblAlgn val="ctr"/>
        <c:lblOffset val="100"/>
        <c:noMultiLvlLbl val="0"/>
      </c:catAx>
      <c:valAx>
        <c:axId val="74670779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irmala UI" panose="020B0502040204020203" pitchFamily="34" charset="0"/>
                    <a:ea typeface="+mn-ea"/>
                    <a:cs typeface="Nirmala UI" panose="020B0502040204020203" pitchFamily="34" charset="0"/>
                  </a:defRPr>
                </a:pPr>
                <a:r>
                  <a:rPr lang="en-US" sz="1200" b="1">
                    <a:latin typeface="Nirmala UI" panose="020B0502040204020203" pitchFamily="34" charset="0"/>
                    <a:cs typeface="Nirmala UI" panose="020B0502040204020203" pitchFamily="34" charset="0"/>
                  </a:rPr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Nirmala UI" panose="020B0502040204020203" pitchFamily="34" charset="0"/>
              </a:defRPr>
            </a:pPr>
            <a:endParaRPr lang="en-US"/>
          </a:p>
        </c:txPr>
        <c:crossAx val="79877681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</c:legendEntry>
      <c:legendEntry>
        <c:idx val="1"/>
        <c:delete val="1"/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40936045086988482"/>
          <c:y val="0.87879869313136272"/>
          <c:w val="0.21738067983502887"/>
          <c:h val="6.98802788847078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irmala UI" panose="020B0502040204020203" pitchFamily="34" charset="0"/>
              <a:ea typeface="+mn-ea"/>
              <a:cs typeface="Nirmala UI" panose="020B0502040204020203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bg2">
                    <a:lumMod val="2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r>
              <a:rPr lang="en-US" sz="1400" b="0">
                <a:solidFill>
                  <a:schemeClr val="bg2">
                    <a:lumMod val="25000"/>
                  </a:schemeClr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Legal coverage of old age mandatory contributory pensions,</a:t>
            </a:r>
            <a:r>
              <a:rPr lang="en-US" sz="1400" b="0" baseline="0">
                <a:solidFill>
                  <a:schemeClr val="bg2">
                    <a:lumMod val="25000"/>
                  </a:schemeClr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 as percentage</a:t>
            </a:r>
            <a:r>
              <a:rPr lang="en-US" sz="1400" b="0">
                <a:solidFill>
                  <a:schemeClr val="bg2">
                    <a:lumMod val="25000"/>
                  </a:schemeClr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 of working age population</a:t>
            </a:r>
          </a:p>
          <a:p>
            <a:pPr>
              <a:defRPr b="1">
                <a:solidFill>
                  <a:schemeClr val="bg2">
                    <a:lumMod val="25000"/>
                  </a:schemeClr>
                </a:solidFill>
                <a:latin typeface="Nirmala UI" panose="020B0502040204020203" pitchFamily="34" charset="0"/>
                <a:cs typeface="Nirmala UI" panose="020B0502040204020203" pitchFamily="34" charset="0"/>
              </a:defRPr>
            </a:pPr>
            <a:r>
              <a:rPr lang="en-US" sz="1400" b="0">
                <a:solidFill>
                  <a:schemeClr val="bg2">
                    <a:lumMod val="25000"/>
                  </a:schemeClr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(Latest</a:t>
            </a:r>
            <a:r>
              <a:rPr lang="en-US" sz="1400" b="0" baseline="0">
                <a:solidFill>
                  <a:schemeClr val="bg2">
                    <a:lumMod val="25000"/>
                  </a:schemeClr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 available year)</a:t>
            </a:r>
            <a:endParaRPr lang="en-TH" sz="1600" b="0">
              <a:solidFill>
                <a:schemeClr val="bg2">
                  <a:lumMod val="25000"/>
                </a:schemeClr>
              </a:solidFill>
              <a:effectLst/>
              <a:latin typeface="Nirmala UI" panose="020B0502040204020203" pitchFamily="34" charset="0"/>
              <a:cs typeface="Nirmala UI" panose="020B0502040204020203" pitchFamily="34" charset="0"/>
            </a:endParaRPr>
          </a:p>
        </c:rich>
      </c:tx>
      <c:layout>
        <c:manualLayout>
          <c:xMode val="edge"/>
          <c:yMode val="edge"/>
          <c:x val="0.12388520374410834"/>
          <c:y val="3.70867857687050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bg2">
                  <a:lumMod val="25000"/>
                </a:schemeClr>
              </a:solidFill>
              <a:latin typeface="Nirmala UI" panose="020B0502040204020203" pitchFamily="34" charset="0"/>
              <a:ea typeface="+mn-ea"/>
              <a:cs typeface="Nirmala UI" panose="020B0502040204020203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075770437655906E-2"/>
          <c:y val="5.8309907489701343E-2"/>
          <c:w val="0.90291674080562823"/>
          <c:h val="0.54103644779756865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Lao PDR</c:v>
                </c:pt>
                <c:pt idx="1">
                  <c:v>Myanmar</c:v>
                </c:pt>
                <c:pt idx="2">
                  <c:v>Indonesia</c:v>
                </c:pt>
                <c:pt idx="3">
                  <c:v>Thailand</c:v>
                </c:pt>
                <c:pt idx="4">
                  <c:v>Viet Nam</c:v>
                </c:pt>
                <c:pt idx="5">
                  <c:v>Philippines</c:v>
                </c:pt>
                <c:pt idx="6">
                  <c:v>Malaysia</c:v>
                </c:pt>
                <c:pt idx="7">
                  <c:v>Brunei Darussalam</c:v>
                </c:pt>
                <c:pt idx="8">
                  <c:v>Japan</c:v>
                </c:pt>
                <c:pt idx="9">
                  <c:v>Korea, Republic of</c:v>
                </c:pt>
                <c:pt idx="10">
                  <c:v>Singapore</c:v>
                </c:pt>
                <c:pt idx="11">
                  <c:v>China</c:v>
                </c:pt>
              </c:strCache>
            </c:strRef>
          </c:cat>
          <c:val>
            <c:numRef>
              <c:f>Sheet1!$D$2:$D$13</c:f>
              <c:numCache>
                <c:formatCode>0.0</c:formatCode>
                <c:ptCount val="12"/>
                <c:pt idx="0">
                  <c:v>9.5318803797023666</c:v>
                </c:pt>
                <c:pt idx="1">
                  <c:v>17.650566000402105</c:v>
                </c:pt>
                <c:pt idx="2">
                  <c:v>20.930325538306455</c:v>
                </c:pt>
                <c:pt idx="3">
                  <c:v>28.669514575571942</c:v>
                </c:pt>
                <c:pt idx="4">
                  <c:v>27.315843397080414</c:v>
                </c:pt>
                <c:pt idx="5">
                  <c:v>27.049914090683135</c:v>
                </c:pt>
                <c:pt idx="6">
                  <c:v>36.241494660162274</c:v>
                </c:pt>
                <c:pt idx="7">
                  <c:v>47.670101554094813</c:v>
                </c:pt>
                <c:pt idx="8">
                  <c:v>47.151369355851244</c:v>
                </c:pt>
                <c:pt idx="9">
                  <c:v>50.829962218943756</c:v>
                </c:pt>
                <c:pt idx="10">
                  <c:v>59.296962800571272</c:v>
                </c:pt>
                <c:pt idx="1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84-4045-87C4-AF55590D47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-12"/>
        <c:axId val="177533360"/>
        <c:axId val="177339104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Lao PDR</c:v>
                </c:pt>
                <c:pt idx="1">
                  <c:v>Myanmar</c:v>
                </c:pt>
                <c:pt idx="2">
                  <c:v>Indonesia</c:v>
                </c:pt>
                <c:pt idx="3">
                  <c:v>Thailand</c:v>
                </c:pt>
                <c:pt idx="4">
                  <c:v>Viet Nam</c:v>
                </c:pt>
                <c:pt idx="5">
                  <c:v>Philippines</c:v>
                </c:pt>
                <c:pt idx="6">
                  <c:v>Malaysia</c:v>
                </c:pt>
                <c:pt idx="7">
                  <c:v>Brunei Darussalam</c:v>
                </c:pt>
                <c:pt idx="8">
                  <c:v>Japan</c:v>
                </c:pt>
                <c:pt idx="9">
                  <c:v>Korea, Republic of</c:v>
                </c:pt>
                <c:pt idx="10">
                  <c:v>Singapore</c:v>
                </c:pt>
                <c:pt idx="11">
                  <c:v>China</c:v>
                </c:pt>
              </c:strCache>
            </c:strRef>
          </c:cat>
          <c:val>
            <c:numRef>
              <c:f>Sheet1!$B$2:$B$13</c:f>
              <c:numCache>
                <c:formatCode>0.0</c:formatCode>
                <c:ptCount val="12"/>
                <c:pt idx="0">
                  <c:v>15.115089087238264</c:v>
                </c:pt>
                <c:pt idx="1">
                  <c:v>23.023811068102081</c:v>
                </c:pt>
                <c:pt idx="2">
                  <c:v>31.209002430579936</c:v>
                </c:pt>
                <c:pt idx="3">
                  <c:v>32.629313845970223</c:v>
                </c:pt>
                <c:pt idx="4">
                  <c:v>33.298672665029258</c:v>
                </c:pt>
                <c:pt idx="5">
                  <c:v>37.1391429431417</c:v>
                </c:pt>
                <c:pt idx="6">
                  <c:v>46.45163256559993</c:v>
                </c:pt>
                <c:pt idx="7">
                  <c:v>53.58182425500442</c:v>
                </c:pt>
                <c:pt idx="8">
                  <c:v>54.153922503865147</c:v>
                </c:pt>
                <c:pt idx="9">
                  <c:v>60.358491837945003</c:v>
                </c:pt>
                <c:pt idx="10">
                  <c:v>67.639558171174372</c:v>
                </c:pt>
                <c:pt idx="1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84-4045-87C4-AF55590D477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Lao PDR</c:v>
                </c:pt>
                <c:pt idx="1">
                  <c:v>Myanmar</c:v>
                </c:pt>
                <c:pt idx="2">
                  <c:v>Indonesia</c:v>
                </c:pt>
                <c:pt idx="3">
                  <c:v>Thailand</c:v>
                </c:pt>
                <c:pt idx="4">
                  <c:v>Viet Nam</c:v>
                </c:pt>
                <c:pt idx="5">
                  <c:v>Philippines</c:v>
                </c:pt>
                <c:pt idx="6">
                  <c:v>Malaysia</c:v>
                </c:pt>
                <c:pt idx="7">
                  <c:v>Brunei Darussalam</c:v>
                </c:pt>
                <c:pt idx="8">
                  <c:v>Japan</c:v>
                </c:pt>
                <c:pt idx="9">
                  <c:v>Korea, Republic of</c:v>
                </c:pt>
                <c:pt idx="10">
                  <c:v>Singapore</c:v>
                </c:pt>
                <c:pt idx="11">
                  <c:v>China</c:v>
                </c:pt>
              </c:strCache>
            </c:strRef>
          </c:cat>
          <c:val>
            <c:numRef>
              <c:f>Sheet1!$C$2:$C$13</c:f>
              <c:numCache>
                <c:formatCode>0.0</c:formatCode>
                <c:ptCount val="12"/>
                <c:pt idx="0">
                  <c:v>20.730834400958798</c:v>
                </c:pt>
                <c:pt idx="1">
                  <c:v>28.976525487445397</c:v>
                </c:pt>
                <c:pt idx="2">
                  <c:v>41.468307813026719</c:v>
                </c:pt>
                <c:pt idx="3">
                  <c:v>36.895110328200232</c:v>
                </c:pt>
                <c:pt idx="4">
                  <c:v>39.506469668420863</c:v>
                </c:pt>
                <c:pt idx="5">
                  <c:v>47.315441370835174</c:v>
                </c:pt>
                <c:pt idx="6">
                  <c:v>56.112495055519872</c:v>
                </c:pt>
                <c:pt idx="7">
                  <c:v>59.029357661472872</c:v>
                </c:pt>
                <c:pt idx="8">
                  <c:v>61.597598635878406</c:v>
                </c:pt>
                <c:pt idx="9">
                  <c:v>69.937959171294011</c:v>
                </c:pt>
                <c:pt idx="10">
                  <c:v>75.19597587954604</c:v>
                </c:pt>
                <c:pt idx="11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384-4045-87C4-AF55590D47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533360"/>
        <c:axId val="177339104"/>
      </c:lineChart>
      <c:catAx>
        <c:axId val="17753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  <c:crossAx val="177339104"/>
        <c:crosses val="autoZero"/>
        <c:auto val="1"/>
        <c:lblAlgn val="ctr"/>
        <c:lblOffset val="100"/>
        <c:noMultiLvlLbl val="0"/>
      </c:catAx>
      <c:valAx>
        <c:axId val="177339104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irmala UI" panose="020B0502040204020203" pitchFamily="34" charset="0"/>
                    <a:ea typeface="+mn-ea"/>
                    <a:cs typeface="Nirmala UI" panose="020B0502040204020203" pitchFamily="34" charset="0"/>
                  </a:defRPr>
                </a:pPr>
                <a:r>
                  <a:rPr lang="en-US" sz="1400" b="1">
                    <a:latin typeface="Nirmala UI" panose="020B0502040204020203" pitchFamily="34" charset="0"/>
                    <a:cs typeface="Nirmala UI" panose="020B0502040204020203" pitchFamily="34" charset="0"/>
                  </a:rPr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  <c:crossAx val="177533360"/>
        <c:crosses val="autoZero"/>
        <c:crossBetween val="between"/>
      </c:valAx>
      <c:spPr>
        <a:noFill/>
        <a:ln>
          <a:noFill/>
        </a:ln>
        <a:effectLst>
          <a:outerShdw blurRad="50800" dist="50800" dir="5400000" sx="1000" sy="1000" algn="ctr" rotWithShape="0">
            <a:srgbClr val="000000">
              <a:alpha val="43137"/>
            </a:srgbClr>
          </a:outerShdw>
        </a:effectLst>
      </c:spPr>
    </c:plotArea>
    <c:legend>
      <c:legendPos val="b"/>
      <c:layout>
        <c:manualLayout>
          <c:xMode val="edge"/>
          <c:yMode val="edge"/>
          <c:x val="0.38114872065600652"/>
          <c:y val="0.91560324491272738"/>
          <c:w val="0.23407059760201915"/>
          <c:h val="5.32117264547508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irmala UI" panose="020B0502040204020203" pitchFamily="34" charset="0"/>
              <a:ea typeface="+mn-ea"/>
              <a:cs typeface="Nirmala UI" panose="020B0502040204020203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04226287219"/>
          <c:y val="2.7136889986533165E-2"/>
          <c:w val="0.8544541947316826"/>
          <c:h val="0.694176568837986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Indonesia</c:v>
                </c:pt>
                <c:pt idx="1">
                  <c:v>Viet Nam</c:v>
                </c:pt>
                <c:pt idx="2">
                  <c:v>Malaysia</c:v>
                </c:pt>
                <c:pt idx="3">
                  <c:v>Thailand</c:v>
                </c:pt>
                <c:pt idx="4">
                  <c:v>Myanmar</c:v>
                </c:pt>
                <c:pt idx="5">
                  <c:v>Cambodia</c:v>
                </c:pt>
                <c:pt idx="6">
                  <c:v>Philippines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14.4546715090821</c:v>
                </c:pt>
                <c:pt idx="1">
                  <c:v>13.8586436132363</c:v>
                </c:pt>
                <c:pt idx="2">
                  <c:v>9.6</c:v>
                </c:pt>
                <c:pt idx="3">
                  <c:v>7.3151273026246999</c:v>
                </c:pt>
                <c:pt idx="4">
                  <c:v>7.2394221723971199</c:v>
                </c:pt>
                <c:pt idx="5">
                  <c:v>6.7634787566101497</c:v>
                </c:pt>
                <c:pt idx="6">
                  <c:v>6.7447531373159499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6F-0543-ADE3-EFBDF9A6DE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Indonesia</c:v>
                </c:pt>
                <c:pt idx="1">
                  <c:v>Viet Nam</c:v>
                </c:pt>
                <c:pt idx="2">
                  <c:v>Malaysia</c:v>
                </c:pt>
                <c:pt idx="3">
                  <c:v>Thailand</c:v>
                </c:pt>
                <c:pt idx="4">
                  <c:v>Myanmar</c:v>
                </c:pt>
                <c:pt idx="5">
                  <c:v>Cambodia</c:v>
                </c:pt>
                <c:pt idx="6">
                  <c:v>Philippines</c:v>
                </c:pt>
              </c:strCache>
            </c:strRef>
          </c:cat>
          <c:val>
            <c:numRef>
              <c:f>Sheet1!$C$2:$C$8</c:f>
              <c:numCache>
                <c:formatCode>0.0</c:formatCode>
                <c:ptCount val="7"/>
                <c:pt idx="0">
                  <c:v>4.1830110963939697</c:v>
                </c:pt>
                <c:pt idx="1">
                  <c:v>5.2156919189842101</c:v>
                </c:pt>
                <c:pt idx="2">
                  <c:v>4.4000000000000004</c:v>
                </c:pt>
                <c:pt idx="3">
                  <c:v>5.2495896395696597</c:v>
                </c:pt>
                <c:pt idx="4">
                  <c:v>3.5533501743081199</c:v>
                </c:pt>
                <c:pt idx="5">
                  <c:v>2.5957159151242299</c:v>
                </c:pt>
                <c:pt idx="6">
                  <c:v>6.7444640182466502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6F-0543-ADE3-EFBDF9A6D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axId val="623841192"/>
        <c:axId val="623844472"/>
      </c:barChart>
      <c:catAx>
        <c:axId val="623841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  <c:crossAx val="623844472"/>
        <c:crosses val="autoZero"/>
        <c:auto val="1"/>
        <c:lblAlgn val="ctr"/>
        <c:lblOffset val="100"/>
        <c:noMultiLvlLbl val="0"/>
      </c:catAx>
      <c:valAx>
        <c:axId val="6238444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Nirmala UI" panose="020B0502040204020203" pitchFamily="34" charset="0"/>
                    <a:ea typeface="+mn-ea"/>
                    <a:cs typeface="Nirmala UI" panose="020B0502040204020203" pitchFamily="34" charset="0"/>
                  </a:defRPr>
                </a:pPr>
                <a:r>
                  <a:rPr lang="en-US" sz="1400" b="1">
                    <a:latin typeface="Nirmala UI" panose="020B0502040204020203" pitchFamily="34" charset="0"/>
                    <a:cs typeface="Nirmala UI" panose="020B0502040204020203" pitchFamily="34" charset="0"/>
                  </a:rPr>
                  <a:t>One-person households</a:t>
                </a:r>
                <a:r>
                  <a:rPr lang="en-US" sz="1400" b="1" baseline="0">
                    <a:latin typeface="Nirmala UI" panose="020B0502040204020203" pitchFamily="34" charset="0"/>
                    <a:cs typeface="Nirmala UI" panose="020B0502040204020203" pitchFamily="34" charset="0"/>
                  </a:rPr>
                  <a:t> </a:t>
                </a:r>
                <a:r>
                  <a:rPr lang="en-US" sz="1400" b="1">
                    <a:latin typeface="Nirmala UI" panose="020B0502040204020203" pitchFamily="34" charset="0"/>
                    <a:cs typeface="Nirmala UI" panose="020B0502040204020203" pitchFamily="34" charset="0"/>
                  </a:rPr>
                  <a:t>(percentage)</a:t>
                </a:r>
              </a:p>
            </c:rich>
          </c:tx>
          <c:layout>
            <c:manualLayout>
              <c:xMode val="edge"/>
              <c:yMode val="edge"/>
              <c:x val="3.6176638994681674E-2"/>
              <c:y val="3.709968684129950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  <c:crossAx val="623841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261694082527796"/>
          <c:y val="0.3400568971892079"/>
          <c:w val="0.22585906396531893"/>
          <c:h val="6.5101884991648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irmala UI" panose="020B0502040204020203" pitchFamily="34" charset="0"/>
              <a:ea typeface="+mn-ea"/>
              <a:cs typeface="Nirmala UI" panose="020B0502040204020203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25-74 Male</c:v>
                </c:pt>
              </c:strCache>
            </c:strRef>
          </c:tx>
          <c:spPr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c:spPr>
          <c:invertIfNegative val="0"/>
          <c:cat>
            <c:strRef>
              <c:f>Sheet1!$A$3:$A$11</c:f>
              <c:strCache>
                <c:ptCount val="9"/>
                <c:pt idx="0">
                  <c:v>Georgia</c:v>
                </c:pt>
                <c:pt idx="1">
                  <c:v>Hong Kong, China</c:v>
                </c:pt>
                <c:pt idx="2">
                  <c:v>Indonesia</c:v>
                </c:pt>
                <c:pt idx="3">
                  <c:v>Iran (Islamic Republic of)</c:v>
                </c:pt>
                <c:pt idx="4">
                  <c:v>Japan</c:v>
                </c:pt>
                <c:pt idx="5">
                  <c:v>Kazakhstan</c:v>
                </c:pt>
                <c:pt idx="6">
                  <c:v>Macao, China</c:v>
                </c:pt>
                <c:pt idx="7">
                  <c:v>Singapore</c:v>
                </c:pt>
                <c:pt idx="8">
                  <c:v>Uzbekistan</c:v>
                </c:pt>
              </c:strCache>
            </c:strRef>
          </c:cat>
          <c:val>
            <c:numRef>
              <c:f>Sheet1!$B$3:$B$11</c:f>
              <c:numCache>
                <c:formatCode>General</c:formatCode>
                <c:ptCount val="9"/>
                <c:pt idx="0">
                  <c:v>93</c:v>
                </c:pt>
                <c:pt idx="1">
                  <c:v>99</c:v>
                </c:pt>
                <c:pt idx="2">
                  <c:v>77.2</c:v>
                </c:pt>
                <c:pt idx="3">
                  <c:v>93.1</c:v>
                </c:pt>
                <c:pt idx="4">
                  <c:v>96.6</c:v>
                </c:pt>
                <c:pt idx="5">
                  <c:v>96.6</c:v>
                </c:pt>
                <c:pt idx="6">
                  <c:v>99</c:v>
                </c:pt>
                <c:pt idx="7">
                  <c:v>95.7</c:v>
                </c:pt>
                <c:pt idx="8">
                  <c:v>88.4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04-9044-90DB-48CE96659829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25-74 Female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bg2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Sheet1!$A$3:$A$11</c:f>
              <c:strCache>
                <c:ptCount val="9"/>
                <c:pt idx="0">
                  <c:v>Georgia</c:v>
                </c:pt>
                <c:pt idx="1">
                  <c:v>Hong Kong, China</c:v>
                </c:pt>
                <c:pt idx="2">
                  <c:v>Indonesia</c:v>
                </c:pt>
                <c:pt idx="3">
                  <c:v>Iran (Islamic Republic of)</c:v>
                </c:pt>
                <c:pt idx="4">
                  <c:v>Japan</c:v>
                </c:pt>
                <c:pt idx="5">
                  <c:v>Kazakhstan</c:v>
                </c:pt>
                <c:pt idx="6">
                  <c:v>Macao, China</c:v>
                </c:pt>
                <c:pt idx="7">
                  <c:v>Singapore</c:v>
                </c:pt>
                <c:pt idx="8">
                  <c:v>Uzbekistan</c:v>
                </c:pt>
              </c:strCache>
            </c:strRef>
          </c:cat>
          <c:val>
            <c:numRef>
              <c:f>Sheet1!$C$3:$C$11</c:f>
              <c:numCache>
                <c:formatCode>General</c:formatCode>
                <c:ptCount val="9"/>
                <c:pt idx="0">
                  <c:v>88.9</c:v>
                </c:pt>
                <c:pt idx="1">
                  <c:v>99</c:v>
                </c:pt>
                <c:pt idx="2">
                  <c:v>59.9</c:v>
                </c:pt>
                <c:pt idx="3">
                  <c:v>75.7</c:v>
                </c:pt>
                <c:pt idx="4">
                  <c:v>95.6</c:v>
                </c:pt>
                <c:pt idx="5">
                  <c:v>94.3</c:v>
                </c:pt>
                <c:pt idx="6">
                  <c:v>98.6</c:v>
                </c:pt>
                <c:pt idx="7">
                  <c:v>94.6</c:v>
                </c:pt>
                <c:pt idx="8">
                  <c:v>65.2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04-9044-90DB-48CE96659829}"/>
            </c:ext>
          </c:extLst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75+ Male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Sheet1!$A$3:$A$11</c:f>
              <c:strCache>
                <c:ptCount val="9"/>
                <c:pt idx="0">
                  <c:v>Georgia</c:v>
                </c:pt>
                <c:pt idx="1">
                  <c:v>Hong Kong, China</c:v>
                </c:pt>
                <c:pt idx="2">
                  <c:v>Indonesia</c:v>
                </c:pt>
                <c:pt idx="3">
                  <c:v>Iran (Islamic Republic of)</c:v>
                </c:pt>
                <c:pt idx="4">
                  <c:v>Japan</c:v>
                </c:pt>
                <c:pt idx="5">
                  <c:v>Kazakhstan</c:v>
                </c:pt>
                <c:pt idx="6">
                  <c:v>Macao, China</c:v>
                </c:pt>
                <c:pt idx="7">
                  <c:v>Singapore</c:v>
                </c:pt>
                <c:pt idx="8">
                  <c:v>Uzbekistan</c:v>
                </c:pt>
              </c:strCache>
            </c:strRef>
          </c:cat>
          <c:val>
            <c:numRef>
              <c:f>Sheet1!$D$3:$D$11</c:f>
              <c:numCache>
                <c:formatCode>General</c:formatCode>
                <c:ptCount val="9"/>
                <c:pt idx="0">
                  <c:v>53.2</c:v>
                </c:pt>
                <c:pt idx="1">
                  <c:v>83.1</c:v>
                </c:pt>
                <c:pt idx="2">
                  <c:v>18.399999999999999</c:v>
                </c:pt>
                <c:pt idx="3">
                  <c:v>39.200000000000003</c:v>
                </c:pt>
                <c:pt idx="4">
                  <c:v>71.8</c:v>
                </c:pt>
                <c:pt idx="5">
                  <c:v>68.5</c:v>
                </c:pt>
                <c:pt idx="6">
                  <c:v>85.9</c:v>
                </c:pt>
                <c:pt idx="7">
                  <c:v>61.6</c:v>
                </c:pt>
                <c:pt idx="8">
                  <c:v>36.6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04-9044-90DB-48CE96659829}"/>
            </c:ext>
          </c:extLst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75+ Female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Sheet1!$A$3:$A$11</c:f>
              <c:strCache>
                <c:ptCount val="9"/>
                <c:pt idx="0">
                  <c:v>Georgia</c:v>
                </c:pt>
                <c:pt idx="1">
                  <c:v>Hong Kong, China</c:v>
                </c:pt>
                <c:pt idx="2">
                  <c:v>Indonesia</c:v>
                </c:pt>
                <c:pt idx="3">
                  <c:v>Iran (Islamic Republic of)</c:v>
                </c:pt>
                <c:pt idx="4">
                  <c:v>Japan</c:v>
                </c:pt>
                <c:pt idx="5">
                  <c:v>Kazakhstan</c:v>
                </c:pt>
                <c:pt idx="6">
                  <c:v>Macao, China</c:v>
                </c:pt>
                <c:pt idx="7">
                  <c:v>Singapore</c:v>
                </c:pt>
                <c:pt idx="8">
                  <c:v>Uzbekistan</c:v>
                </c:pt>
              </c:strCache>
            </c:strRef>
          </c:cat>
          <c:val>
            <c:numRef>
              <c:f>Sheet1!$E$3:$E$11</c:f>
              <c:numCache>
                <c:formatCode>General</c:formatCode>
                <c:ptCount val="9"/>
                <c:pt idx="0">
                  <c:v>46.1</c:v>
                </c:pt>
                <c:pt idx="1">
                  <c:v>71.400000000000006</c:v>
                </c:pt>
                <c:pt idx="2">
                  <c:v>8.9</c:v>
                </c:pt>
                <c:pt idx="3">
                  <c:v>18.7</c:v>
                </c:pt>
                <c:pt idx="4">
                  <c:v>54.3</c:v>
                </c:pt>
                <c:pt idx="5">
                  <c:v>67</c:v>
                </c:pt>
                <c:pt idx="6">
                  <c:v>84.7</c:v>
                </c:pt>
                <c:pt idx="7">
                  <c:v>36.4</c:v>
                </c:pt>
                <c:pt idx="8">
                  <c:v>33.700000000000003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04-9044-90DB-48CE96659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17334064"/>
        <c:axId val="217335712"/>
      </c:barChart>
      <c:catAx>
        <c:axId val="21733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  <c:crossAx val="217335712"/>
        <c:crosses val="autoZero"/>
        <c:auto val="1"/>
        <c:lblAlgn val="ctr"/>
        <c:lblOffset val="100"/>
        <c:noMultiLvlLbl val="0"/>
      </c:catAx>
      <c:valAx>
        <c:axId val="21733571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latin typeface="Nirmala UI" panose="020B0502040204020203" pitchFamily="34" charset="0"/>
                    <a:cs typeface="Nirmala UI" panose="020B0502040204020203" pitchFamily="34" charset="0"/>
                  </a:rPr>
                  <a:t>Total Population</a:t>
                </a:r>
                <a:r>
                  <a:rPr lang="en-US" sz="1400" b="1" baseline="0">
                    <a:latin typeface="Nirmala UI" panose="020B0502040204020203" pitchFamily="34" charset="0"/>
                    <a:cs typeface="Nirmala UI" panose="020B0502040204020203" pitchFamily="34" charset="0"/>
                  </a:rPr>
                  <a:t> (p</a:t>
                </a:r>
                <a:r>
                  <a:rPr lang="en-US" sz="1400" b="1">
                    <a:latin typeface="Nirmala UI" panose="020B0502040204020203" pitchFamily="34" charset="0"/>
                    <a:cs typeface="Nirmala UI" panose="020B0502040204020203" pitchFamily="34" charset="0"/>
                  </a:rPr>
                  <a:t>ercentage)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pPr>
            <a:endParaRPr lang="en-US"/>
          </a:p>
        </c:txPr>
        <c:crossAx val="217334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irmala UI" panose="020B0502040204020203" pitchFamily="34" charset="0"/>
              <a:ea typeface="+mn-ea"/>
              <a:cs typeface="Nirmala UI" panose="020B0502040204020203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Sheet1!$A$2:$A$13</cx:f>
        <cx:lvl ptCount="12">
          <cx:pt idx="0">China</cx:pt>
          <cx:pt idx="1">India</cx:pt>
          <cx:pt idx="2">Other countries</cx:pt>
          <cx:pt idx="3">Japan</cx:pt>
          <cx:pt idx="4">Russian Fede-ration</cx:pt>
          <cx:pt idx="5">Indonesia</cx:pt>
          <cx:pt idx="6">Pakistan</cx:pt>
          <cx:pt idx="7">Thailand</cx:pt>
          <cx:pt idx="8">Ban-gladesh</cx:pt>
          <cx:pt idx="9">Viet Nam</cx:pt>
          <cx:pt idx="10">Re-public of Korea</cx:pt>
          <cx:pt idx="11">Tur-key</cx:pt>
        </cx:lvl>
        <cx:lvl ptCount="0"/>
        <cx:lvl ptCount="0"/>
      </cx:strDim>
      <cx:numDim type="size">
        <cx:f>Sheet1!$B$2:$B$13</cx:f>
        <cx:lvl ptCount="12" formatCode="#,##0">
          <cx:pt idx="0">249778</cx:pt>
          <cx:pt idx="1">139612</cx:pt>
          <cx:pt idx="2">60813</cx:pt>
          <cx:pt idx="3">43412</cx:pt>
          <cx:pt idx="4">32706</cx:pt>
          <cx:pt idx="5">27521</cx:pt>
          <cx:pt idx="6">14886</cx:pt>
          <cx:pt idx="7">13412</cx:pt>
          <cx:pt idx="8">13110</cx:pt>
          <cx:pt idx="9">11989</cx:pt>
          <cx:pt idx="10">11870</cx:pt>
          <cx:pt idx="11">11022</cx:pt>
        </cx:lvl>
      </cx:numDim>
    </cx:data>
  </cx:chartData>
  <cx:chart>
    <cx:title pos="t" align="ctr" overlay="0">
      <cx:tx>
        <cx:txData>
          <cx:v>Number of people aged 60+ in the Asia-Pacific region (thousands), 2020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000">
              <a:solidFill>
                <a:srgbClr val="212C6D"/>
              </a:solidFill>
              <a:latin typeface="Roboto" pitchFamily="2" charset="0"/>
              <a:ea typeface="Roboto" pitchFamily="2" charset="0"/>
              <a:cs typeface="Roboto" pitchFamily="2" charset="0"/>
            </a:defRPr>
          </a:pPr>
          <a:r>
            <a:rPr lang="en-US" sz="2000" b="0" i="0" u="none" strike="noStrike" baseline="0">
              <a:solidFill>
                <a:srgbClr val="212C6D"/>
              </a:solidFill>
              <a:latin typeface="Roboto" pitchFamily="2" charset="0"/>
              <a:ea typeface="Roboto" pitchFamily="2" charset="0"/>
              <a:cs typeface="Nirmala UI" panose="020B0502040204020203" pitchFamily="34" charset="0"/>
            </a:rPr>
            <a:t>Number of people aged 60+ in the Asia-Pacific region (thousands), 2020</a:t>
          </a:r>
        </a:p>
      </cx:txPr>
    </cx:title>
    <cx:plotArea>
      <cx:plotAreaRegion>
        <cx:series layoutId="treemap" uniqueId="{129C40D2-D7F3-454F-B0C7-A91EF647244C}">
          <cx:tx>
            <cx:txData>
              <cx:f>Sheet1!$B$1</cx:f>
              <cx:v>Population (in thousands)</cx:v>
            </cx:txData>
          </cx:tx>
          <cx:dataPt idx="2">
            <cx:spPr>
              <a:solidFill>
                <a:prstClr val="white">
                  <a:lumMod val="75000"/>
                </a:prstClr>
              </a:solidFill>
            </cx:spPr>
          </cx:dataPt>
          <cx:dataPt idx="3">
            <cx:spPr>
              <a:solidFill>
                <a:srgbClr val="9BBB59"/>
              </a:solidFill>
            </cx:spPr>
          </cx:dataPt>
          <cx:dataPt idx="4">
            <cx:spPr>
              <a:solidFill>
                <a:srgbClr val="8064A2"/>
              </a:solidFill>
            </cx:spPr>
          </cx:dataPt>
          <cx:dataPt idx="5">
            <cx:spPr>
              <a:solidFill>
                <a:srgbClr val="4BACC6"/>
              </a:solidFill>
            </cx:spPr>
          </cx:dataPt>
          <cx:dataPt idx="6">
            <cx:spPr>
              <a:solidFill>
                <a:srgbClr val="F79646"/>
              </a:solidFill>
            </cx:spPr>
          </cx:dataPt>
          <cx:dataPt idx="7">
            <cx:spPr>
              <a:solidFill>
                <a:srgbClr val="1F497D"/>
              </a:solidFill>
            </cx:spPr>
          </cx:dataPt>
          <cx:dataPt idx="8">
            <cx:spPr>
              <a:solidFill>
                <a:srgbClr val="C0504D">
                  <a:lumMod val="75000"/>
                </a:srgbClr>
              </a:solidFill>
            </cx:spPr>
          </cx:dataPt>
          <cx:dataPt idx="9">
            <cx:spPr>
              <a:solidFill>
                <a:srgbClr val="9BBB59">
                  <a:lumMod val="50000"/>
                </a:srgbClr>
              </a:solidFill>
            </cx:spPr>
          </cx:dataPt>
          <cx:dataPt idx="10">
            <cx:spPr>
              <a:solidFill>
                <a:srgbClr val="8064A2">
                  <a:lumMod val="50000"/>
                </a:srgbClr>
              </a:solidFill>
            </cx:spPr>
          </cx:dataPt>
          <cx:dataPt idx="11">
            <cx:spPr>
              <a:solidFill>
                <a:srgbClr val="197883"/>
              </a:solidFill>
            </cx:spPr>
          </cx:dataPt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600" b="1"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defRPr>
                </a:pPr>
                <a:endParaRPr lang="en-US" sz="1600" b="1" i="0" u="none" strike="noStrike" baseline="0">
                  <a:solidFill>
                    <a:prstClr val="white"/>
                  </a:solidFill>
                  <a:latin typeface="Nirmala UI" panose="020B0502040204020203" pitchFamily="34" charset="0"/>
                  <a:cs typeface="Nirmala UI" panose="020B0502040204020203" pitchFamily="34" charset="0"/>
                </a:endParaRPr>
              </a:p>
            </cx:txPr>
            <cx:visibility seriesName="0" categoryName="1" value="1"/>
            <cx:separator>; </cx:separator>
            <cx:dataLabel idx="4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600"/>
                  </a:pPr>
                  <a:r>
                    <a:rPr lang="en-US" sz="1600" b="1" i="0" u="none" strike="noStrike" baseline="0">
                      <a:solidFill>
                        <a:prstClr val="white"/>
                      </a:solidFill>
                      <a:latin typeface="Nirmala UI" panose="020B0502040204020203" pitchFamily="34" charset="0"/>
                      <a:cs typeface="Nirmala UI" panose="020B0502040204020203" pitchFamily="34" charset="0"/>
                    </a:rPr>
                    <a:t>Russian Fede-ration; 32,706</a:t>
                  </a:r>
                </a:p>
              </cx:txPr>
              <cx:visibility seriesName="0" categoryName="1" value="1"/>
              <cx:separator>; </cx:separator>
            </cx:dataLabel>
            <cx:dataLabel idx="6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600"/>
                  </a:pPr>
                  <a:r>
                    <a:rPr lang="en-US" sz="1600" b="1" i="0" u="none" strike="noStrike" baseline="0">
                      <a:solidFill>
                        <a:prstClr val="white"/>
                      </a:solidFill>
                      <a:latin typeface="Nirmala UI" panose="020B0502040204020203" pitchFamily="34" charset="0"/>
                      <a:cs typeface="Nirmala UI" panose="020B0502040204020203" pitchFamily="34" charset="0"/>
                    </a:rPr>
                    <a:t>Pakistan; 14,886</a:t>
                  </a:r>
                </a:p>
              </cx:txPr>
              <cx:visibility seriesName="0" categoryName="1" value="1"/>
              <cx:separator>; </cx:separator>
            </cx:dataLabel>
            <cx:dataLabel idx="7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en-US" sz="1400" b="1" i="0" u="none" strike="noStrike" baseline="0">
                      <a:solidFill>
                        <a:prstClr val="white"/>
                      </a:solidFill>
                      <a:latin typeface="Nirmala UI" panose="020B0502040204020203" pitchFamily="34" charset="0"/>
                      <a:cs typeface="Nirmala UI" panose="020B0502040204020203" pitchFamily="34" charset="0"/>
                    </a:rPr>
                    <a:t>Thailand; 13,412</a:t>
                  </a:r>
                </a:p>
              </cx:txPr>
              <cx:visibility seriesName="0" categoryName="1" value="1"/>
              <cx:separator>; </cx:separator>
            </cx:dataLabel>
            <cx:dataLabel idx="8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en-US" sz="1400" b="1" i="0" u="none" strike="noStrike" baseline="0">
                      <a:solidFill>
                        <a:prstClr val="white"/>
                      </a:solidFill>
                      <a:latin typeface="Nirmala UI" panose="020B0502040204020203" pitchFamily="34" charset="0"/>
                      <a:cs typeface="Nirmala UI" panose="020B0502040204020203" pitchFamily="34" charset="0"/>
                    </a:rPr>
                    <a:t>Ban-gladesh; 13,110</a:t>
                  </a:r>
                </a:p>
              </cx:txPr>
              <cx:visibility seriesName="0" categoryName="1" value="1"/>
              <cx:separator>; </cx:separator>
            </cx:dataLabel>
            <cx:dataLabel idx="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en-US" sz="1200" b="1" i="0" u="none" strike="noStrike" baseline="0">
                      <a:solidFill>
                        <a:prstClr val="white"/>
                      </a:solidFill>
                      <a:latin typeface="Nirmala UI" panose="020B0502040204020203" pitchFamily="34" charset="0"/>
                      <a:cs typeface="Nirmala UI" panose="020B0502040204020203" pitchFamily="34" charset="0"/>
                    </a:rPr>
                    <a:t>Viet Nam; 11,989</a:t>
                  </a:r>
                </a:p>
              </cx:txPr>
              <cx:visibility seriesName="0" categoryName="1" value="1"/>
              <cx:separator>; </cx:separator>
            </cx:dataLabel>
            <cx:dataLabel idx="1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200"/>
                  </a:pPr>
                  <a:r>
                    <a:rPr lang="en-US" sz="1200" b="1" i="0" u="none" strike="noStrike" baseline="0">
                      <a:solidFill>
                        <a:prstClr val="white"/>
                      </a:solidFill>
                      <a:latin typeface="Nirmala UI" panose="020B0502040204020203" pitchFamily="34" charset="0"/>
                      <a:cs typeface="Nirmala UI" panose="020B0502040204020203" pitchFamily="34" charset="0"/>
                    </a:rPr>
                    <a:t>Re-public of Korea; 11,870</a:t>
                  </a:r>
                </a:p>
              </cx:txPr>
              <cx:visibility seriesName="0" categoryName="1" value="1"/>
              <cx:separator>; </cx:separator>
            </cx:dataLabel>
            <cx:dataLabel idx="1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100"/>
                  </a:pPr>
                  <a:r>
                    <a:rPr lang="en-US" sz="1100" b="1" i="0" u="none" strike="noStrike" baseline="0">
                      <a:solidFill>
                        <a:prstClr val="white"/>
                      </a:solidFill>
                      <a:latin typeface="Nirmala UI" panose="020B0502040204020203" pitchFamily="34" charset="0"/>
                      <a:cs typeface="Nirmala UI" panose="020B0502040204020203" pitchFamily="34" charset="0"/>
                    </a:rPr>
                    <a:t>Tur-key; 11,022</a:t>
                  </a:r>
                </a:p>
              </cx:txPr>
              <cx:visibility seriesName="0" categoryName="1" value="1"/>
              <cx:separator>; </cx:separator>
            </cx:dataLabel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0.72434</cdr:x>
      <cdr:y>0.06522</cdr:y>
    </cdr:from>
    <cdr:to>
      <cdr:x>0.82682</cdr:x>
      <cdr:y>0.1418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F4BA681-3DBC-4B1C-B0A8-FE9742210357}"/>
            </a:ext>
          </a:extLst>
        </cdr:cNvPr>
        <cdr:cNvSpPr txBox="1"/>
      </cdr:nvSpPr>
      <cdr:spPr>
        <a:xfrm xmlns:a="http://schemas.openxmlformats.org/drawingml/2006/main">
          <a:off x="7886696" y="241021"/>
          <a:ext cx="1115789" cy="2830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 dirty="0">
              <a:latin typeface="Nirmala UI" panose="020B0502040204020203" pitchFamily="34" charset="0"/>
              <a:cs typeface="Nirmala UI" panose="020B0502040204020203" pitchFamily="34" charset="0"/>
            </a:rPr>
            <a:t>Retirement age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AB944-D0BB-43E6-B7F3-547396BC3B70}" type="datetimeFigureOut">
              <a:rPr lang="en-US" smtClean="0"/>
              <a:t>28/06/21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04AF9-7C23-4331-89AA-64A05C84E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29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045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D30713D-B2F6-45DC-90C4-E438D19248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05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50AD54E-A6C8-48E8-A279-115263B22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11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16F846C-AA69-47A8-A49A-5850A1B2F7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30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839D93A-5260-41B6-A270-9B316DC36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81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14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8CA86B6-2E56-4D06-AE09-23F27F3ED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13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15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A992787-3D8A-4978-B050-E9FD6CE7C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41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16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65B1996-A713-4370-BD74-5A7C8EAE9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50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17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6A37EC5-1B2E-46E6-9C8F-CB1BA40D82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19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18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9544FF-E07C-4C6F-A783-3503833C6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19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5777FC3-797D-4D5A-8E53-42E87744A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1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46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20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867190B-CFFE-4B98-B581-495C4B751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47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1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50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8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9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54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03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52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9C467E4-D879-4F1E-AA55-D0951B7D0E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0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204AF9-7C23-4331-89AA-64A05C84EDAF}" type="slidenum">
              <a:rPr lang="en-US" smtClean="0"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B6DCB62-0C9E-4A4A-B5EC-ED9478661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83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1A497-6EA6-8E45-BDD1-0E0EF630E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774475-4A24-5B49-AC9A-CF8271ECA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50508-B9F3-6A40-B0D8-980F95B4B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28/06/21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C989-1CAE-104A-B7E0-05282E1B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61305-D22D-4845-B32A-EEB2EC50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53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5652E-A4E2-CD49-9484-D56C77B4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6D82B-702C-434A-9C8F-38A91E85D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BE241-8139-D04D-BA1D-515B7109D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28/06/21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F20F9-2AE9-F541-B7C1-95BB32D20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BB370-F143-4244-BE00-07C45691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7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49B42B-2432-4B46-B416-473B80794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77B08-A276-EF4F-901C-0BECA791E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95E59-DCF2-5549-A49B-246A3EF3A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28/06/21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44692-B1B1-9F4F-8299-3FC190479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C9B33-F83A-464F-A8D1-7124E65E5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3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98A43-6EE0-1641-B5BF-8F6777AB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4238-D3B8-9945-8A0F-F1408DB2F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6E9BD-8E72-8F4F-8069-632DEBF5E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28/06/21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97FC4-95DD-A245-91CD-614097E24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554EE-6D7C-4A4A-8BBA-B393F6CB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C251-5C9A-F04B-880C-0972BEF4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FD2DA-8CBE-F342-AC23-4285BB7D4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9460C-B62D-2D4A-9A3D-5EE7E3DCD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28/06/21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5E923-1B56-F741-8605-B87E96BC8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E25FE-4238-5542-BCF4-6DF5D6AD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6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6AD2-FAC7-4043-9002-CA0EA222D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157A7-475D-BF47-9469-29EE912B7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D4798C-107A-8945-B6C1-93EFF694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2D267-8B2E-A147-972B-B92AFE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28/06/21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55D79-1C13-0643-B8DC-7F1A5F87C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85733-AA07-874D-9A16-B6DEDF2A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7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CF38A-E9EB-E946-88C4-A9C3135D4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7C5EC-BA1C-F94B-9C17-A5CFAE402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94EFB-590C-8449-9299-EB6EFE232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8DC29-8698-FC4C-B6CF-C4590D9C7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2B568-F25C-1C4B-A17D-7826C3F05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7F858D-3055-F448-A64B-5F37415CB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28/06/21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2DAD9C-7C3A-4846-8E72-01FF022C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438AA1-9196-FF48-BE37-4A2FF421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AA69F-32D1-CC46-A73B-10622CC8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88B9A-A443-FA46-BACE-EBB2EBACA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28/06/21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D2B61-CDE9-4643-B39D-714CFD54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32CD2-8A52-8A4D-BF9B-B6F8FE8B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6E693-8B53-6C43-BFA7-46747B1B1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28/06/21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9E9FB-D5B7-874C-8B03-871334FB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A40EE-2FB1-0B43-96B1-8B03E343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3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1C3D-29EC-8A48-8AA9-207DAB9F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03227-3867-CD49-BDB6-38FEA551C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9B79E-0C43-514B-B45D-83BFFE599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9B3E4-3E5A-7046-8D36-01063967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28/06/21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89DCA-3362-1D4B-9686-E0AB063C9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7645F-6D31-8742-B8DE-F723EB36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7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7A4E-A56E-FC44-BDA2-F44BA0E1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130C42-B509-324D-8ADC-7F18C83DF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17C48-167E-9349-B676-67859E6A9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2E728-A616-1647-8B79-28F6D8170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CAFAE-FB2C-7240-8339-E0DC4FE96295}" type="datetimeFigureOut">
              <a:t>28/06/21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0C547-4BEC-6148-939F-078088898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830E0-EF15-654C-BE1C-8D61C85A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7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5CA282-570B-E346-A355-6CC3BE6A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EB677-FBD2-0844-8193-F73058E2C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E878F-D28F-B34C-BCB5-945909720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AFAE-FB2C-7240-8339-E0DC4FE96295}" type="datetimeFigureOut">
              <a:t>28/06/21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50848-9471-4445-A14C-E8C0C42FD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1D32F-449C-4147-B59F-BC4121923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8C15A-3A78-6647-9342-BF7CAFE5457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hyperlink" Target="https://ilostat.ilo.org/data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image" Target="../media/image7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8.emf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lo.org/shinyapps/bulkexplorer57/?lang=en&amp;segment=indicator&amp;id=EMP_NIFL_SEX_RT_A&amp;ref_area=ARM+BGD+COK+FJI+GEO+IND+KIR+MDV+MHL+MNG+NPL+PAK+WSM+LKA+TON+VUT&amp;sex=SEX_T+SEX_M+SEX_F+SEX_O&amp;timefrom=2015&amp;timeto=2020" TargetMode="External"/><Relationship Id="rId5" Type="http://schemas.openxmlformats.org/officeDocument/2006/relationships/image" Target="../media/image41.jpeg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42.jpeg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chart" Target="../charts/char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bit.ly/3gVdMT9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it.ly/3qtooMv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8.png"/><Relationship Id="rId4" Type="http://schemas.microsoft.com/office/2014/relationships/chartEx" Target="../charts/chartEx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3wTe5DH" TargetMode="External"/><Relationship Id="rId3" Type="http://schemas.openxmlformats.org/officeDocument/2006/relationships/hyperlink" Target="http://www.population-trends-asiapacific.org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Relationship Id="rId9" Type="http://schemas.openxmlformats.org/officeDocument/2006/relationships/hyperlink" Target="https://bit.ly/35X7vj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em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967A60-CCFE-E34E-87DD-A44A89650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848" y="4462668"/>
            <a:ext cx="2464912" cy="694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7D5615-E5C2-2942-A8F8-CEDFE10BA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8412" y="4293782"/>
            <a:ext cx="996538" cy="826028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82828F8-1F69-634B-9A93-BC87D42230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2" b="2574"/>
          <a:stretch/>
        </p:blipFill>
        <p:spPr>
          <a:xfrm>
            <a:off x="0" y="5393056"/>
            <a:ext cx="12213266" cy="1520456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0F9ED71-8DBC-E945-AD20-D2F09357B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25818"/>
            <a:ext cx="12202633" cy="206248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911FF98-DFBB-1241-B0AD-389E482379F8}"/>
              </a:ext>
            </a:extLst>
          </p:cNvPr>
          <p:cNvSpPr txBox="1">
            <a:spLocks/>
          </p:cNvSpPr>
          <p:nvPr/>
        </p:nvSpPr>
        <p:spPr>
          <a:xfrm>
            <a:off x="507050" y="1464944"/>
            <a:ext cx="7027091" cy="137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TH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Roboto" pitchFamily="2" charset="0"/>
                <a:ea typeface="Roboto" pitchFamily="2" charset="0"/>
                <a:cs typeface="Nirmala UI" panose="020B0502040204020203" pitchFamily="34" charset="0"/>
              </a:rPr>
              <a:t>Population ageing and decent work in ASEAN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78C193-3404-0E43-A789-22B0EA7044CE}"/>
              </a:ext>
            </a:extLst>
          </p:cNvPr>
          <p:cNvSpPr txBox="1">
            <a:spLocks/>
          </p:cNvSpPr>
          <p:nvPr/>
        </p:nvSpPr>
        <p:spPr>
          <a:xfrm>
            <a:off x="507999" y="3344348"/>
            <a:ext cx="6410356" cy="10682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TH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Roboto" pitchFamily="2" charset="0"/>
                <a:ea typeface="Roboto" pitchFamily="2" charset="0"/>
                <a:cs typeface="Nirmala UI" panose="020B0502040204020203" pitchFamily="34" charset="0"/>
              </a:rPr>
              <a:t>Sabine Henning, PhD</a:t>
            </a:r>
          </a:p>
          <a:p>
            <a:pPr algn="just"/>
            <a:endParaRPr lang="en-US" sz="1800" dirty="0">
              <a:solidFill>
                <a:schemeClr val="bg2">
                  <a:lumMod val="25000"/>
                </a:schemeClr>
              </a:solidFill>
              <a:latin typeface="Roboto" pitchFamily="2" charset="0"/>
              <a:ea typeface="Roboto" pitchFamily="2" charset="0"/>
              <a:cs typeface="Nirmala UI" panose="020B0502040204020203" pitchFamily="34" charset="0"/>
            </a:endParaRPr>
          </a:p>
          <a:p>
            <a:pPr algn="just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Roboto" pitchFamily="2" charset="0"/>
                <a:ea typeface="Roboto" pitchFamily="2" charset="0"/>
                <a:cs typeface="Nirmala UI" panose="020B0502040204020203" pitchFamily="34" charset="0"/>
              </a:rPr>
              <a:t>Chief, Sustainable Demographic Transition Section, Social Development Division, ESCAP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algn="just"/>
            <a:endParaRPr lang="en-US" sz="2400" dirty="0">
              <a:solidFill>
                <a:schemeClr val="bg2">
                  <a:lumMod val="25000"/>
                </a:schemeClr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98A731-6F1E-DD40-B8CD-FB810EFDEB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t="25942" r="82175" b="54636"/>
          <a:stretch/>
        </p:blipFill>
        <p:spPr>
          <a:xfrm>
            <a:off x="7717383" y="1605311"/>
            <a:ext cx="1045384" cy="1074885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417560-AA39-F840-B73A-3F03DEC125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5" t="25942" r="35351" b="54636"/>
          <a:stretch/>
        </p:blipFill>
        <p:spPr>
          <a:xfrm>
            <a:off x="10346279" y="1601280"/>
            <a:ext cx="1045384" cy="1074882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C37E91-C822-584F-B216-859177640E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2" t="25737" r="51971" b="55707"/>
          <a:stretch/>
        </p:blipFill>
        <p:spPr>
          <a:xfrm>
            <a:off x="9026657" y="1601280"/>
            <a:ext cx="1055732" cy="1074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4B3409-1825-8344-99B7-7DEE65DD6E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3" t="25723" r="20000" b="55226"/>
          <a:stretch/>
        </p:blipFill>
        <p:spPr>
          <a:xfrm>
            <a:off x="7717383" y="2808202"/>
            <a:ext cx="1055735" cy="10350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EA589D-015B-F146-925E-2F42524B6F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2" t="47630" r="66330" b="33320"/>
          <a:stretch/>
        </p:blipFill>
        <p:spPr>
          <a:xfrm>
            <a:off x="9026657" y="2800814"/>
            <a:ext cx="1055732" cy="10424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A2B338-D379-7D42-8D4F-8FD6A102D2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4" t="47440" r="35354" b="33510"/>
          <a:stretch/>
        </p:blipFill>
        <p:spPr>
          <a:xfrm>
            <a:off x="10335928" y="2814006"/>
            <a:ext cx="1045384" cy="1035030"/>
          </a:xfrm>
          <a:prstGeom prst="rect">
            <a:avLst/>
          </a:prstGeom>
        </p:spPr>
      </p:pic>
      <p:pic>
        <p:nvPicPr>
          <p:cNvPr id="17" name="Picture 4" descr="About | Preparing for Ageing Societies">
            <a:extLst>
              <a:ext uri="{FF2B5EF4-FFF2-40B4-BE49-F238E27FC236}">
                <a16:creationId xmlns:a16="http://schemas.microsoft.com/office/drawing/2014/main" id="{361C9F59-BB30-D543-8C8C-4AC260928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29" y="4183323"/>
            <a:ext cx="1046945" cy="104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7358215F-985D-E44D-945E-9B050EA37581}"/>
              </a:ext>
            </a:extLst>
          </p:cNvPr>
          <p:cNvSpPr txBox="1">
            <a:spLocks/>
          </p:cNvSpPr>
          <p:nvPr/>
        </p:nvSpPr>
        <p:spPr>
          <a:xfrm>
            <a:off x="507050" y="4457780"/>
            <a:ext cx="5775217" cy="1707765"/>
          </a:xfrm>
          <a:prstGeom prst="rect">
            <a:avLst/>
          </a:prstGeom>
        </p:spPr>
        <p:txBody>
          <a:bodyPr/>
          <a:lstStyle>
            <a:lvl1pPr marL="0" indent="0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1" kern="1200" baseline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defRPr>
            </a:lvl1pPr>
            <a:lvl2pPr marL="557185" indent="-214303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F99D26"/>
                </a:solidFill>
                <a:latin typeface="Roboto" pitchFamily="2" charset="0"/>
                <a:ea typeface="Roboto" pitchFamily="2" charset="0"/>
              </a:rPr>
              <a:t>Regional Conference on “Promoting Decent Work for Older Persons for an Inclusive Society in ASEA+3: Strengthening A More Resilient and Inclusive Society During and After the COVID-19 Pandemic” -  28-29 June 2021, Virtual Conference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8EAD4047-2D55-EC47-ADA6-458E78F134C4}"/>
              </a:ext>
            </a:extLst>
          </p:cNvPr>
          <p:cNvSpPr/>
          <p:nvPr/>
        </p:nvSpPr>
        <p:spPr>
          <a:xfrm>
            <a:off x="562858" y="2757613"/>
            <a:ext cx="6517271" cy="78931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5ECF013-CD2A-394C-A350-F5B95AFCA2DE}"/>
              </a:ext>
            </a:extLst>
          </p:cNvPr>
          <p:cNvSpPr/>
          <p:nvPr/>
        </p:nvSpPr>
        <p:spPr>
          <a:xfrm>
            <a:off x="1076821" y="2730501"/>
            <a:ext cx="4346080" cy="2895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8B3C6F-A1F8-634C-8D01-F703CADD4667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B4F0DB-473A-4D48-BD5E-DD3CE2A5F2FB}"/>
              </a:ext>
            </a:extLst>
          </p:cNvPr>
          <p:cNvSpPr txBox="1">
            <a:spLocks/>
          </p:cNvSpPr>
          <p:nvPr/>
        </p:nvSpPr>
        <p:spPr>
          <a:xfrm>
            <a:off x="412917" y="771119"/>
            <a:ext cx="11366166" cy="92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ASEAN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labour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force is getting older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05CEA224-E27B-CE41-A1E4-031B957AFEF1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1C69BC-10EE-D94A-8FAE-27370D283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62B673-903D-0F46-B69B-8DF269D3B450}"/>
              </a:ext>
            </a:extLst>
          </p:cNvPr>
          <p:cNvSpPr/>
          <p:nvPr/>
        </p:nvSpPr>
        <p:spPr>
          <a:xfrm>
            <a:off x="188346" y="6234438"/>
            <a:ext cx="6055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Source: International Labour Organization (2020). ILOSTAT database. Online. Available from </a:t>
            </a:r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  <a:hlinkClick r:id="rId4"/>
              </a:rPr>
              <a:t>https://ilostat.ilo.org/data/</a:t>
            </a:r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 and ESCAP (2021), 2020 Older persons in ASEAN in numbers </a:t>
            </a:r>
            <a:r>
              <a:rPr lang="en-US" sz="900" dirty="0"/>
              <a:t>https://bit.ly/35X7vjL</a:t>
            </a:r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83DDF-A005-4945-B24D-7FE7E696B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66434"/>
            <a:ext cx="5143703" cy="44237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42E222-4714-CE4D-9101-2F949D83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74" y="2610591"/>
            <a:ext cx="434608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9A3190-C936-C44A-84CA-B8396E20E8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7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8B3C6F-A1F8-634C-8D01-F703CADD4667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B4F0DB-473A-4D48-BD5E-DD3CE2A5F2FB}"/>
              </a:ext>
            </a:extLst>
          </p:cNvPr>
          <p:cNvSpPr txBox="1">
            <a:spLocks/>
          </p:cNvSpPr>
          <p:nvPr/>
        </p:nvSpPr>
        <p:spPr>
          <a:xfrm>
            <a:off x="1033894" y="656252"/>
            <a:ext cx="10124211" cy="1189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</a:rPr>
              <a:t>In Asia and the Pacific people live between 19 and 30 years beyond retirement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05CEA224-E27B-CE41-A1E4-031B957AFEF1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1C69BC-10EE-D94A-8FAE-27370D283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28144B7D-67DF-D049-BCA3-8D43E1E839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3821603"/>
              </p:ext>
            </p:extLst>
          </p:nvPr>
        </p:nvGraphicFramePr>
        <p:xfrm>
          <a:off x="0" y="2506071"/>
          <a:ext cx="10888134" cy="3695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4">
            <a:extLst>
              <a:ext uri="{FF2B5EF4-FFF2-40B4-BE49-F238E27FC236}">
                <a16:creationId xmlns:a16="http://schemas.microsoft.com/office/drawing/2014/main" id="{8B6F9254-BDB5-BA44-87C0-CCD746B46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06627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/>
              </a:defRPr>
            </a:lvl9pPr>
          </a:lstStyle>
          <a:p>
            <a:pPr algn="ctr" defTabSz="1219140"/>
            <a:r>
              <a:rPr lang="en-US" altLang="en-US" sz="1600">
                <a:solidFill>
                  <a:srgbClr val="002060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Life expectancy at the respective retirement age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44342834-88CC-1443-890B-E73CEEBE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6245721"/>
            <a:ext cx="11822343" cy="3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/>
              </a:defRPr>
            </a:lvl9pPr>
          </a:lstStyle>
          <a:p>
            <a:r>
              <a:rPr lang="en-US" altLang="en-US" sz="933" dirty="0">
                <a:solidFill>
                  <a:prstClr val="black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Source: ESCAP calculations with data from </a:t>
            </a:r>
            <a:r>
              <a:rPr lang="en-US" sz="933" dirty="0">
                <a:latin typeface="Nirmala UI" panose="020B0502040204020203" pitchFamily="34" charset="0"/>
                <a:cs typeface="Nirmala UI" panose="020B0502040204020203" pitchFamily="34" charset="0"/>
              </a:rPr>
              <a:t>United Nations, Department of Economic and Social Affairs, Population Division (2019), </a:t>
            </a:r>
            <a:r>
              <a:rPr lang="en-US" sz="933" i="1" dirty="0">
                <a:latin typeface="Nirmala UI" panose="020B0502040204020203" pitchFamily="34" charset="0"/>
                <a:cs typeface="Nirmala UI" panose="020B0502040204020203" pitchFamily="34" charset="0"/>
              </a:rPr>
              <a:t>World Population Prospects 2019 -  Special Aggregates, Online Edition. Rev 1; </a:t>
            </a:r>
            <a:r>
              <a:rPr lang="en-US" sz="933" dirty="0">
                <a:latin typeface="Nirmala UI" panose="020B0502040204020203" pitchFamily="34" charset="0"/>
                <a:cs typeface="Nirmala UI" panose="020B0502040204020203" pitchFamily="34" charset="0"/>
              </a:rPr>
              <a:t>United Nations, Department of Economic and Social Affairs, Population Division (2019). </a:t>
            </a:r>
            <a:endParaRPr lang="en-US" altLang="en-US" sz="933" i="1" dirty="0">
              <a:solidFill>
                <a:prstClr val="black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DB768C-A1B9-314C-BE44-201E18E00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B9FA3F-BB1B-FD41-86D0-54FF7F9E3A5D}"/>
              </a:ext>
            </a:extLst>
          </p:cNvPr>
          <p:cNvSpPr/>
          <p:nvPr/>
        </p:nvSpPr>
        <p:spPr>
          <a:xfrm>
            <a:off x="0" y="-59449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1583035" y="730296"/>
            <a:ext cx="9025930" cy="1027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Living longer but not always healthier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6712CE-1770-CA4B-9F12-16D3A5917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310E75-769C-E243-81D3-24861A66F92A}"/>
              </a:ext>
            </a:extLst>
          </p:cNvPr>
          <p:cNvSpPr txBox="1"/>
          <p:nvPr/>
        </p:nvSpPr>
        <p:spPr>
          <a:xfrm>
            <a:off x="0" y="6418044"/>
            <a:ext cx="8900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Source: ILO, World Social Protection Data Dashboards, online. Accessed 21 April 2021 and E</a:t>
            </a:r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SCAP (2021), 2020 Older persons in ASEAN in numbers </a:t>
            </a:r>
            <a:r>
              <a:rPr lang="en-US" sz="900" dirty="0"/>
              <a:t>https://bit.ly/35X7vjL</a:t>
            </a:r>
            <a:endParaRPr lang="en-US" sz="9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21124-43CE-5742-9A85-65B2AADF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299" y="1952315"/>
            <a:ext cx="5179781" cy="4327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B3FA78-58EC-1A4E-8F90-22922C757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98" y="1952315"/>
            <a:ext cx="5161308" cy="43272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EF1EEE-0030-E243-824F-F364FB6BA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7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8B3C6F-A1F8-634C-8D01-F703CADD4667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B4F0DB-473A-4D48-BD5E-DD3CE2A5F2FB}"/>
              </a:ext>
            </a:extLst>
          </p:cNvPr>
          <p:cNvSpPr txBox="1">
            <a:spLocks/>
          </p:cNvSpPr>
          <p:nvPr/>
        </p:nvSpPr>
        <p:spPr>
          <a:xfrm>
            <a:off x="1158747" y="668414"/>
            <a:ext cx="9874506" cy="1214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</a:rPr>
              <a:t>Healthy lifestyle and continuous learning are key to longer and more active lives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05CEA224-E27B-CE41-A1E4-031B957AFEF1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1C69BC-10EE-D94A-8FAE-27370D283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C16B64B3-8BCF-B041-AD1B-B9B677669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22097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/>
              </a:defRPr>
            </a:lvl9pPr>
          </a:lstStyle>
          <a:p>
            <a:pPr algn="ctr" defTabSz="1219140"/>
            <a:r>
              <a:rPr lang="en-US" altLang="en-US" sz="1600">
                <a:solidFill>
                  <a:schemeClr val="bg2">
                    <a:lumMod val="25000"/>
                  </a:schemeClr>
                </a:solidFill>
                <a:latin typeface="Roboto" pitchFamily="2" charset="0"/>
                <a:ea typeface="Roboto" pitchFamily="2" charset="0"/>
                <a:cs typeface="Nirmala UI" panose="020B0502040204020203" pitchFamily="34" charset="0"/>
              </a:rPr>
              <a:t>Rethinking work-life to enjoy the extra 20 years throughout life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EE5CEE-6D11-7B47-BFE7-0CDB37AC8483}"/>
              </a:ext>
            </a:extLst>
          </p:cNvPr>
          <p:cNvSpPr/>
          <p:nvPr/>
        </p:nvSpPr>
        <p:spPr>
          <a:xfrm rot="16200000">
            <a:off x="4649917" y="920869"/>
            <a:ext cx="700382" cy="5313081"/>
          </a:xfrm>
          <a:prstGeom prst="rect">
            <a:avLst/>
          </a:prstGeom>
          <a:solidFill>
            <a:srgbClr val="017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b="1" spc="-10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60</a:t>
            </a:r>
            <a:r>
              <a:rPr lang="en-US" sz="240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000" b="1" spc="-10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years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AD011B-AB5E-F14E-BA34-1A9FD1A2484E}"/>
              </a:ext>
            </a:extLst>
          </p:cNvPr>
          <p:cNvSpPr/>
          <p:nvPr/>
        </p:nvSpPr>
        <p:spPr>
          <a:xfrm rot="16200000">
            <a:off x="8258437" y="2625431"/>
            <a:ext cx="700382" cy="190396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b="1" spc="-100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+ 20 years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D28210-8673-6F42-A120-A50BAF9DDD7B}"/>
              </a:ext>
            </a:extLst>
          </p:cNvPr>
          <p:cNvGrpSpPr/>
          <p:nvPr/>
        </p:nvGrpSpPr>
        <p:grpSpPr>
          <a:xfrm rot="16200000">
            <a:off x="5175453" y="1347734"/>
            <a:ext cx="1532011" cy="7195783"/>
            <a:chOff x="4304890" y="1928548"/>
            <a:chExt cx="1532011" cy="35821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A015007-0F35-554A-85BB-DA8ADD12C8C3}"/>
                </a:ext>
              </a:extLst>
            </p:cNvPr>
            <p:cNvGrpSpPr/>
            <p:nvPr/>
          </p:nvGrpSpPr>
          <p:grpSpPr>
            <a:xfrm>
              <a:off x="4305349" y="1928548"/>
              <a:ext cx="1531549" cy="3582148"/>
              <a:chOff x="5410072" y="1927038"/>
              <a:chExt cx="1531549" cy="358214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04E7706-631B-984A-B58E-25B1042E854B}"/>
                  </a:ext>
                </a:extLst>
              </p:cNvPr>
              <p:cNvSpPr/>
              <p:nvPr/>
            </p:nvSpPr>
            <p:spPr>
              <a:xfrm>
                <a:off x="5410072" y="1927038"/>
                <a:ext cx="1531549" cy="3582148"/>
              </a:xfrm>
              <a:prstGeom prst="rect">
                <a:avLst/>
              </a:prstGeom>
              <a:solidFill>
                <a:srgbClr val="017A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en-US" sz="2000" b="1" spc="-1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7082D3A-BB7C-294B-BDB6-0DC81E9CE0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10072" y="2808898"/>
                <a:ext cx="1531549" cy="0"/>
              </a:xfrm>
              <a:prstGeom prst="line">
                <a:avLst/>
              </a:prstGeom>
              <a:ln w="0">
                <a:solidFill>
                  <a:schemeClr val="bg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DBA37E-A358-AA45-945E-D0CC32464CDD}"/>
                </a:ext>
              </a:extLst>
            </p:cNvPr>
            <p:cNvSpPr/>
            <p:nvPr/>
          </p:nvSpPr>
          <p:spPr>
            <a:xfrm>
              <a:off x="4304891" y="4229152"/>
              <a:ext cx="1531549" cy="23420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spc="-10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A5940A2-01F9-564C-A9C6-E7823A910C5F}"/>
                </a:ext>
              </a:extLst>
            </p:cNvPr>
            <p:cNvSpPr/>
            <p:nvPr/>
          </p:nvSpPr>
          <p:spPr>
            <a:xfrm>
              <a:off x="4304891" y="4743692"/>
              <a:ext cx="1531549" cy="31712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spc="-10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BBDA2E0-B155-CA4B-BEB6-E83E69D266A0}"/>
                </a:ext>
              </a:extLst>
            </p:cNvPr>
            <p:cNvSpPr/>
            <p:nvPr/>
          </p:nvSpPr>
          <p:spPr>
            <a:xfrm>
              <a:off x="4304890" y="3412049"/>
              <a:ext cx="1531549" cy="18572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spc="-100">
                <a:solidFill>
                  <a:schemeClr val="bg1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4553909-FBB6-DA49-AD96-6025765BC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4511304" y="3295451"/>
              <a:ext cx="364175" cy="40197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D7FDFBA-34DC-F846-8B15-E085AF8B8BF6}"/>
                </a:ext>
              </a:extLst>
            </p:cNvPr>
            <p:cNvSpPr/>
            <p:nvPr/>
          </p:nvSpPr>
          <p:spPr>
            <a:xfrm>
              <a:off x="4305351" y="2632352"/>
              <a:ext cx="1531550" cy="18572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spc="-10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7C93E22-5DF4-374A-8614-AEFCCCD6AFBB}"/>
              </a:ext>
            </a:extLst>
          </p:cNvPr>
          <p:cNvSpPr/>
          <p:nvPr/>
        </p:nvSpPr>
        <p:spPr>
          <a:xfrm rot="5400000">
            <a:off x="4649917" y="24336"/>
            <a:ext cx="700383" cy="5313079"/>
          </a:xfrm>
          <a:prstGeom prst="rect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b="1" spc="-100">
                <a:solidFill>
                  <a:srgbClr val="0070C0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60</a:t>
            </a:r>
            <a:r>
              <a:rPr lang="en-US" sz="2400">
                <a:solidFill>
                  <a:srgbClr val="0070C0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000" b="1" spc="-100">
                <a:solidFill>
                  <a:srgbClr val="0070C0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years</a:t>
            </a:r>
          </a:p>
        </p:txBody>
      </p:sp>
      <p:pic>
        <p:nvPicPr>
          <p:cNvPr id="34" name="Graphic 33" descr="Computer">
            <a:extLst>
              <a:ext uri="{FF2B5EF4-FFF2-40B4-BE49-F238E27FC236}">
                <a16:creationId xmlns:a16="http://schemas.microsoft.com/office/drawing/2014/main" id="{7BEE5A6E-3269-074A-983E-FEE59D8CB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189096">
            <a:off x="7814840" y="4526714"/>
            <a:ext cx="643564" cy="643564"/>
          </a:xfrm>
          <a:prstGeom prst="rect">
            <a:avLst/>
          </a:prstGeom>
        </p:spPr>
      </p:pic>
      <p:pic>
        <p:nvPicPr>
          <p:cNvPr id="35" name="Graphic 34" descr="Person eating">
            <a:extLst>
              <a:ext uri="{FF2B5EF4-FFF2-40B4-BE49-F238E27FC236}">
                <a16:creationId xmlns:a16="http://schemas.microsoft.com/office/drawing/2014/main" id="{7470ACFC-3F56-6D41-8BCE-2B06FAEF24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32331">
            <a:off x="8349808" y="4962774"/>
            <a:ext cx="674047" cy="674047"/>
          </a:xfrm>
          <a:prstGeom prst="rect">
            <a:avLst/>
          </a:prstGeom>
        </p:spPr>
      </p:pic>
      <p:pic>
        <p:nvPicPr>
          <p:cNvPr id="36" name="Graphic 35" descr="Woman with stroller">
            <a:extLst>
              <a:ext uri="{FF2B5EF4-FFF2-40B4-BE49-F238E27FC236}">
                <a16:creationId xmlns:a16="http://schemas.microsoft.com/office/drawing/2014/main" id="{E2C1E37B-B50A-B74A-BBDE-952392E8BA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75067" y="4805595"/>
            <a:ext cx="633091" cy="633091"/>
          </a:xfrm>
          <a:prstGeom prst="rect">
            <a:avLst/>
          </a:prstGeom>
        </p:spPr>
      </p:pic>
      <p:pic>
        <p:nvPicPr>
          <p:cNvPr id="37" name="Graphic 36" descr="Woman with cane">
            <a:extLst>
              <a:ext uri="{FF2B5EF4-FFF2-40B4-BE49-F238E27FC236}">
                <a16:creationId xmlns:a16="http://schemas.microsoft.com/office/drawing/2014/main" id="{D032978B-1FB6-B249-AE8F-6254C12A2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04997" y="5073952"/>
            <a:ext cx="436613" cy="436613"/>
          </a:xfrm>
          <a:prstGeom prst="rect">
            <a:avLst/>
          </a:prstGeom>
        </p:spPr>
      </p:pic>
      <p:pic>
        <p:nvPicPr>
          <p:cNvPr id="38" name="Graphic 37" descr="Family with two children">
            <a:extLst>
              <a:ext uri="{FF2B5EF4-FFF2-40B4-BE49-F238E27FC236}">
                <a16:creationId xmlns:a16="http://schemas.microsoft.com/office/drawing/2014/main" id="{2ED78474-C32C-EF43-96F5-F0CC6B7848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78801" y="4858223"/>
            <a:ext cx="914400" cy="914400"/>
          </a:xfrm>
          <a:prstGeom prst="rect">
            <a:avLst/>
          </a:prstGeom>
        </p:spPr>
      </p:pic>
      <p:pic>
        <p:nvPicPr>
          <p:cNvPr id="39" name="Graphic 38" descr="Cycling">
            <a:extLst>
              <a:ext uri="{FF2B5EF4-FFF2-40B4-BE49-F238E27FC236}">
                <a16:creationId xmlns:a16="http://schemas.microsoft.com/office/drawing/2014/main" id="{263AE9C4-212C-AB48-AE0F-212E8C9DB7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93092" y="4893240"/>
            <a:ext cx="642421" cy="642421"/>
          </a:xfrm>
          <a:prstGeom prst="rect">
            <a:avLst/>
          </a:prstGeom>
        </p:spPr>
      </p:pic>
      <p:pic>
        <p:nvPicPr>
          <p:cNvPr id="40" name="Graphic 39" descr="Swimming">
            <a:extLst>
              <a:ext uri="{FF2B5EF4-FFF2-40B4-BE49-F238E27FC236}">
                <a16:creationId xmlns:a16="http://schemas.microsoft.com/office/drawing/2014/main" id="{E85C1273-15EA-0B43-BBE9-E3E0ED1EAD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15252" y="4376233"/>
            <a:ext cx="626503" cy="6265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306FC31-C413-C343-BDBF-E84E8C90B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127" y="4893240"/>
            <a:ext cx="514079" cy="282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738A4A4-19A7-6243-8FA0-C3E989143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540" y="4774743"/>
            <a:ext cx="514079" cy="282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3" name="Graphic 42" descr="Saxophone">
            <a:extLst>
              <a:ext uri="{FF2B5EF4-FFF2-40B4-BE49-F238E27FC236}">
                <a16:creationId xmlns:a16="http://schemas.microsoft.com/office/drawing/2014/main" id="{1245B3FD-E74F-B844-849A-9B484F41A79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004605" y="5045445"/>
            <a:ext cx="457200" cy="457200"/>
          </a:xfrm>
          <a:prstGeom prst="rect">
            <a:avLst/>
          </a:prstGeom>
        </p:spPr>
      </p:pic>
      <p:pic>
        <p:nvPicPr>
          <p:cNvPr id="44" name="Graphic 43" descr="Man with cane">
            <a:extLst>
              <a:ext uri="{FF2B5EF4-FFF2-40B4-BE49-F238E27FC236}">
                <a16:creationId xmlns:a16="http://schemas.microsoft.com/office/drawing/2014/main" id="{5AE8F874-B64F-634F-998A-65E8A274ED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298234" y="4956324"/>
            <a:ext cx="472291" cy="47229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22AA067-94CB-9C4F-814F-66C46BD0123E}"/>
              </a:ext>
            </a:extLst>
          </p:cNvPr>
          <p:cNvSpPr/>
          <p:nvPr/>
        </p:nvSpPr>
        <p:spPr>
          <a:xfrm>
            <a:off x="220094" y="6156929"/>
            <a:ext cx="7215372" cy="379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40"/>
            <a:r>
              <a:rPr lang="en-US" sz="933">
                <a:solidFill>
                  <a:prstClr val="black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Sources: Adapted from Expert Group Meeting on Measuring Population Ageing - Bridging Research and Policy</a:t>
            </a:r>
            <a:r>
              <a:rPr lang="en-US" sz="933" i="1">
                <a:solidFill>
                  <a:prstClr val="black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. Healthy ageing – what is it, can we measure it &amp; use it</a:t>
            </a:r>
            <a:r>
              <a:rPr lang="en-US" sz="933">
                <a:solidFill>
                  <a:prstClr val="black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. Dr. </a:t>
            </a:r>
            <a:r>
              <a:rPr lang="en-US" sz="933" err="1">
                <a:solidFill>
                  <a:prstClr val="black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Ritu</a:t>
            </a:r>
            <a:r>
              <a:rPr lang="en-US" sz="933">
                <a:solidFill>
                  <a:prstClr val="black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933" err="1">
                <a:solidFill>
                  <a:prstClr val="black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Sadana</a:t>
            </a:r>
            <a:r>
              <a:rPr lang="en-US" sz="933">
                <a:solidFill>
                  <a:prstClr val="black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. Ageing and Life Course, World Health Organization, Geneva (25 February 2019).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E65FE1A-250F-F347-B3FC-4380E84BD9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8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8B3C6F-A1F8-634C-8D01-F703CADD4667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B4F0DB-473A-4D48-BD5E-DD3CE2A5F2FB}"/>
              </a:ext>
            </a:extLst>
          </p:cNvPr>
          <p:cNvSpPr txBox="1">
            <a:spLocks/>
          </p:cNvSpPr>
          <p:nvPr/>
        </p:nvSpPr>
        <p:spPr>
          <a:xfrm>
            <a:off x="836060" y="836055"/>
            <a:ext cx="10519879" cy="92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</a:rPr>
              <a:t>Older women outnumber older men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05CEA224-E27B-CE41-A1E4-031B957AFEF1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1C69BC-10EE-D94A-8FAE-27370D283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5D18FD-63D3-1A4B-8639-02D64EDDFC1A}"/>
              </a:ext>
            </a:extLst>
          </p:cNvPr>
          <p:cNvSpPr/>
          <p:nvPr/>
        </p:nvSpPr>
        <p:spPr>
          <a:xfrm>
            <a:off x="1283689" y="2089152"/>
            <a:ext cx="3518983" cy="36543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Placeholder 9">
            <a:extLst>
              <a:ext uri="{FF2B5EF4-FFF2-40B4-BE49-F238E27FC236}">
                <a16:creationId xmlns:a16="http://schemas.microsoft.com/office/drawing/2014/main" id="{CFBEDAC1-CD8C-B544-9683-E7B65AC28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1" r="23051"/>
          <a:stretch>
            <a:fillRect/>
          </a:stretch>
        </p:blipFill>
        <p:spPr>
          <a:xfrm>
            <a:off x="1477434" y="2040729"/>
            <a:ext cx="3754966" cy="3873640"/>
          </a:xfrm>
          <a:prstGeom prst="rect">
            <a:avLst/>
          </a:prstGeom>
          <a:noFill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62B673-903D-0F46-B69B-8DF269D3B450}"/>
              </a:ext>
            </a:extLst>
          </p:cNvPr>
          <p:cNvSpPr/>
          <p:nvPr/>
        </p:nvSpPr>
        <p:spPr>
          <a:xfrm>
            <a:off x="150247" y="6228020"/>
            <a:ext cx="11875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Source: ESCAP calculations based on United Nations, Department of Economic and Social Affairs, Population Division (2019). World Population Prospects 2019, Online Edition, Rev. 1 and ESCAP (2021), 2020 Older persons in ASEAN in numbers </a:t>
            </a:r>
            <a:r>
              <a:rPr lang="en-US" sz="900" dirty="0"/>
              <a:t>https://bit.ly/35X7vjL</a:t>
            </a:r>
            <a:endParaRPr lang="en-US" sz="9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0C86B-0D6E-4040-BBE9-BE0E050B3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20"/>
          <a:stretch/>
        </p:blipFill>
        <p:spPr>
          <a:xfrm>
            <a:off x="5680224" y="1928465"/>
            <a:ext cx="4955120" cy="41106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F7B57D-C68B-6E4C-B16E-5BCBD7715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8B3C6F-A1F8-634C-8D01-F703CADD4667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B4F0DB-473A-4D48-BD5E-DD3CE2A5F2FB}"/>
              </a:ext>
            </a:extLst>
          </p:cNvPr>
          <p:cNvSpPr txBox="1">
            <a:spLocks/>
          </p:cNvSpPr>
          <p:nvPr/>
        </p:nvSpPr>
        <p:spPr>
          <a:xfrm>
            <a:off x="923827" y="727437"/>
            <a:ext cx="10344345" cy="1102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Many informal sector workers in ASEAN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05CEA224-E27B-CE41-A1E4-031B957AFEF1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256C41-74CA-6C44-9EB2-D2E1F964B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A9E730FA-0591-C34F-84A5-6529369BAA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8907377"/>
              </p:ext>
            </p:extLst>
          </p:nvPr>
        </p:nvGraphicFramePr>
        <p:xfrm>
          <a:off x="594588" y="2096551"/>
          <a:ext cx="6856080" cy="395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2EC4075E-5996-3E42-B1EC-5991F8285A4E}"/>
              </a:ext>
            </a:extLst>
          </p:cNvPr>
          <p:cNvGrpSpPr/>
          <p:nvPr/>
        </p:nvGrpSpPr>
        <p:grpSpPr>
          <a:xfrm>
            <a:off x="7902707" y="2377293"/>
            <a:ext cx="3694705" cy="3106553"/>
            <a:chOff x="4319706" y="1885950"/>
            <a:chExt cx="2454454" cy="16871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8EAC2E2-2CE0-414C-97E9-164CB81EF020}"/>
                </a:ext>
              </a:extLst>
            </p:cNvPr>
            <p:cNvSpPr/>
            <p:nvPr/>
          </p:nvSpPr>
          <p:spPr>
            <a:xfrm>
              <a:off x="4451400" y="1985773"/>
              <a:ext cx="2322760" cy="15873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" descr="Image may contain: 1 person, outdoor">
              <a:extLst>
                <a:ext uri="{FF2B5EF4-FFF2-40B4-BE49-F238E27FC236}">
                  <a16:creationId xmlns:a16="http://schemas.microsoft.com/office/drawing/2014/main" id="{2B71708E-0E32-F448-924D-427CA326A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706" y="1885950"/>
              <a:ext cx="2373599" cy="158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EA57A44-492C-B640-8FB5-DB082F0CD5E3}"/>
              </a:ext>
            </a:extLst>
          </p:cNvPr>
          <p:cNvSpPr/>
          <p:nvPr/>
        </p:nvSpPr>
        <p:spPr>
          <a:xfrm>
            <a:off x="118532" y="6285470"/>
            <a:ext cx="11707707" cy="2308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900" dirty="0">
                <a:latin typeface="Nirmala UI"/>
                <a:cs typeface="Nirmala UI"/>
              </a:rPr>
              <a:t>Source: </a:t>
            </a:r>
            <a:r>
              <a:rPr lang="en-US" sz="900" dirty="0">
                <a:hlinkClick r:id="rId6"/>
              </a:rPr>
              <a:t>International Labour Organization, ILOSTAT database</a:t>
            </a:r>
            <a:r>
              <a:rPr lang="en-US" altLang="en-US" sz="900" dirty="0">
                <a:latin typeface="Nirmala UI"/>
                <a:cs typeface="Nirmala UI"/>
              </a:rPr>
              <a:t> . SDG Indicator 8.3.1 – Proportion of informal employment in total employment by sex and sector (%) – Annual (Economic Activity: Non-agriculture) Accessed 23 April 2021.</a:t>
            </a:r>
            <a:endParaRPr lang="en-US" sz="900" dirty="0">
              <a:latin typeface="Nirmala UI"/>
              <a:cs typeface="Nirmala U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79965A-DD03-7C45-9EEA-6AEBEE2A5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3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B9FA3F-BB1B-FD41-86D0-54FF7F9E3A5D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1222587" y="695917"/>
            <a:ext cx="9742592" cy="1099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Pension coverage is low in most </a:t>
            </a:r>
          </a:p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ASEAN countries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6712CE-1770-CA4B-9F12-16D3A5917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7FD2283-A973-7B42-ABE7-3C19624DB8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958087"/>
              </p:ext>
            </p:extLst>
          </p:nvPr>
        </p:nvGraphicFramePr>
        <p:xfrm>
          <a:off x="723900" y="1816957"/>
          <a:ext cx="10739967" cy="4475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4310E75-769C-E243-81D3-24861A66F92A}"/>
              </a:ext>
            </a:extLst>
          </p:cNvPr>
          <p:cNvSpPr txBox="1"/>
          <p:nvPr/>
        </p:nvSpPr>
        <p:spPr>
          <a:xfrm>
            <a:off x="0" y="6418044"/>
            <a:ext cx="56726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Source: ILO, World Social Protection Data Dashboards, online. Accessed 21 April 2021</a:t>
            </a:r>
            <a:endParaRPr lang="en-US" sz="9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D9042E-89E1-3349-8035-F9D4699B9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780C564-7D53-9349-A2B1-9A839E135433}"/>
              </a:ext>
            </a:extLst>
          </p:cNvPr>
          <p:cNvSpPr/>
          <p:nvPr/>
        </p:nvSpPr>
        <p:spPr>
          <a:xfrm>
            <a:off x="8691152" y="2012524"/>
            <a:ext cx="2329812" cy="16081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B9FA3F-BB1B-FD41-86D0-54FF7F9E3A5D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856093" y="759926"/>
            <a:ext cx="10479811" cy="1106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ASEAN, most older persons (65+) live with their children – but this is changing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67861-5FAD-B643-BF9E-2415A7215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1CB9071-18B9-5E4B-B29C-C255CB2A13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013958"/>
              </p:ext>
            </p:extLst>
          </p:nvPr>
        </p:nvGraphicFramePr>
        <p:xfrm>
          <a:off x="336030" y="2472159"/>
          <a:ext cx="10684934" cy="4059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345A3D99-CDF1-784F-AD1F-AF8627B4DF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"/>
          <a:stretch/>
        </p:blipFill>
        <p:spPr>
          <a:xfrm>
            <a:off x="8559980" y="2119050"/>
            <a:ext cx="2329811" cy="16326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92C2E4D-F5EF-CC4A-83B0-EDBB1F2E1AE8}"/>
              </a:ext>
            </a:extLst>
          </p:cNvPr>
          <p:cNvSpPr txBox="1"/>
          <p:nvPr/>
        </p:nvSpPr>
        <p:spPr>
          <a:xfrm>
            <a:off x="3347022" y="1929745"/>
            <a:ext cx="419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Percentage of population aged 65 or over living in a </a:t>
            </a:r>
            <a:r>
              <a:rPr lang="en-US" sz="1400" b="1" dirty="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one-person</a:t>
            </a:r>
            <a:r>
              <a:rPr lang="en-US" sz="1400" dirty="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household, latest available year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D1ADF6-EDD9-2243-B041-554497654FAA}"/>
              </a:ext>
            </a:extLst>
          </p:cNvPr>
          <p:cNvSpPr/>
          <p:nvPr/>
        </p:nvSpPr>
        <p:spPr>
          <a:xfrm>
            <a:off x="18855" y="6385140"/>
            <a:ext cx="1177255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Source: United Nations, Department of Economic and Social Affairs, Population Division (2018). Database on the Households and Living Arrangements of Older Persons 2018, Accessed 8 October 2019.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617608-A811-B247-A7ED-3B11C877D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B9FA3F-BB1B-FD41-86D0-54FF7F9E3A5D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1158747" y="759926"/>
            <a:ext cx="9874506" cy="1255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 to technology is important – older persons must be included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67861-5FAD-B643-BF9E-2415A7215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EB1EB218-298F-E149-A734-23E1F03803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5379511"/>
              </p:ext>
            </p:extLst>
          </p:nvPr>
        </p:nvGraphicFramePr>
        <p:xfrm>
          <a:off x="831656" y="2312318"/>
          <a:ext cx="10710780" cy="3986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E604388-AAF9-B046-A208-E83CAA12C255}"/>
              </a:ext>
            </a:extLst>
          </p:cNvPr>
          <p:cNvSpPr txBox="1"/>
          <p:nvPr/>
        </p:nvSpPr>
        <p:spPr>
          <a:xfrm>
            <a:off x="2042448" y="1939416"/>
            <a:ext cx="8289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2">
                    <a:lumMod val="25000"/>
                  </a:schemeClr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Individuals owning a mobile cellular telephone, by gender, percentage of population of the respective broader age group, latest available year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770DFA-4FBB-5F4F-88AC-AD56EF458448}"/>
              </a:ext>
            </a:extLst>
          </p:cNvPr>
          <p:cNvSpPr/>
          <p:nvPr/>
        </p:nvSpPr>
        <p:spPr>
          <a:xfrm>
            <a:off x="0" y="6368648"/>
            <a:ext cx="53678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900">
                <a:latin typeface="Nirmala UI" panose="020B0502040204020203" pitchFamily="34" charset="0"/>
                <a:cs typeface="Nirmala UI" panose="020B0502040204020203" pitchFamily="34" charset="0"/>
              </a:rPr>
              <a:t>Source: ITU World Telecommunication/ICT Indicators database, 24</a:t>
            </a:r>
            <a:r>
              <a:rPr lang="en-US" sz="900" baseline="30000">
                <a:latin typeface="Nirmala UI" panose="020B0502040204020203" pitchFamily="34" charset="0"/>
                <a:cs typeface="Nirmala UI" panose="020B0502040204020203" pitchFamily="34" charset="0"/>
              </a:rPr>
              <a:t>th</a:t>
            </a:r>
            <a:r>
              <a:rPr lang="en-US" sz="900">
                <a:latin typeface="Nirmala UI" panose="020B0502040204020203" pitchFamily="34" charset="0"/>
                <a:cs typeface="Nirmala UI" panose="020B0502040204020203" pitchFamily="34" charset="0"/>
              </a:rPr>
              <a:t> Edition, Accessed 23 April 2020 </a:t>
            </a:r>
            <a:endParaRPr lang="en-US" sz="80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C1D14D-C851-3C43-832D-F59F15D5C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48E4378-0D5C-6F42-8617-B9B1DD075B28}"/>
              </a:ext>
            </a:extLst>
          </p:cNvPr>
          <p:cNvSpPr/>
          <p:nvPr/>
        </p:nvSpPr>
        <p:spPr>
          <a:xfrm>
            <a:off x="9026003" y="2141620"/>
            <a:ext cx="2102509" cy="24409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17B510FB-763B-7445-B720-E25FD3E5A5C6}"/>
              </a:ext>
            </a:extLst>
          </p:cNvPr>
          <p:cNvSpPr/>
          <p:nvPr/>
        </p:nvSpPr>
        <p:spPr>
          <a:xfrm>
            <a:off x="0" y="6075150"/>
            <a:ext cx="12192000" cy="847344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DED574-8E90-0A49-B35F-9F74F4E13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434"/>
            <a:ext cx="12192000" cy="2082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A25DD7-5278-7D41-835A-FBA05DC4552F}"/>
              </a:ext>
            </a:extLst>
          </p:cNvPr>
          <p:cNvSpPr txBox="1">
            <a:spLocks/>
          </p:cNvSpPr>
          <p:nvPr/>
        </p:nvSpPr>
        <p:spPr>
          <a:xfrm>
            <a:off x="1158747" y="553864"/>
            <a:ext cx="9874506" cy="1300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Closing the digital divide for the well-being and decent work of older persons – good practices from Asia and the Pacific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523F7B90-BE93-BD48-BD7E-F0C3A9221F9E}"/>
              </a:ext>
            </a:extLst>
          </p:cNvPr>
          <p:cNvSpPr/>
          <p:nvPr/>
        </p:nvSpPr>
        <p:spPr>
          <a:xfrm>
            <a:off x="2837364" y="1809005"/>
            <a:ext cx="6517271" cy="78931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4" descr="A person sitting next to a computer&#10;&#10;Description automatically generated">
            <a:extLst>
              <a:ext uri="{FF2B5EF4-FFF2-40B4-BE49-F238E27FC236}">
                <a16:creationId xmlns:a16="http://schemas.microsoft.com/office/drawing/2014/main" id="{B6337C04-5F3E-C84C-81F9-7DD8E2142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744" y="2108372"/>
            <a:ext cx="2102509" cy="23827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FDA3F8-BBBE-4DA0-B323-D1AE33287D3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2" b="43789"/>
          <a:stretch/>
        </p:blipFill>
        <p:spPr bwMode="auto">
          <a:xfrm>
            <a:off x="2370782" y="1925487"/>
            <a:ext cx="6347012" cy="39667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294FD4-C4C9-4508-8892-51A1EC6DA4FA}"/>
              </a:ext>
            </a:extLst>
          </p:cNvPr>
          <p:cNvSpPr/>
          <p:nvPr/>
        </p:nvSpPr>
        <p:spPr>
          <a:xfrm>
            <a:off x="0" y="5908677"/>
            <a:ext cx="1219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Source: ESCAP (2021), Enhancing the Role of Information and Communication Technologies in Health Care for Older Persons in Asia and the Pacific, Policy Brief No. 2021/3, </a:t>
            </a:r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  <a:hlinkClick r:id="rId6"/>
              </a:rPr>
              <a:t>https://bit.ly/3qtooMv</a:t>
            </a:r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 and ESCAP (2021), Using Information and Communication Technologies to Address the Health-care Needs of Older Persons Managing Chronic Disease – </a:t>
            </a:r>
          </a:p>
          <a:p>
            <a:pPr defTabSz="685800">
              <a:defRPr/>
            </a:pPr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A Guidebook and Good Practices from Asia and the Pacific </a:t>
            </a:r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  <a:hlinkClick r:id="rId7"/>
              </a:rPr>
              <a:t>https://bit.ly/3gVdMT9 </a:t>
            </a:r>
            <a:endParaRPr lang="en-US" sz="900" dirty="0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99F25C-927A-4C01-AE47-60BD57EC659D}"/>
              </a:ext>
            </a:extLst>
          </p:cNvPr>
          <p:cNvSpPr/>
          <p:nvPr/>
        </p:nvSpPr>
        <p:spPr>
          <a:xfrm>
            <a:off x="9026003" y="4969535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Nirmala UI" panose="020B0502040204020203" pitchFamily="34" charset="0"/>
                <a:cs typeface="Nirmala UI" panose="020B0502040204020203" pitchFamily="34" charset="0"/>
                <a:hlinkClick r:id="rId7"/>
              </a:rPr>
              <a:t>https://bit.ly/3gVdMT9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7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58959E5-7463-7345-A007-BD480C02E236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44479E-209F-0640-9748-E2C4C9ADEF18}"/>
              </a:ext>
            </a:extLst>
          </p:cNvPr>
          <p:cNvSpPr txBox="1">
            <a:spLocks/>
          </p:cNvSpPr>
          <p:nvPr/>
        </p:nvSpPr>
        <p:spPr>
          <a:xfrm>
            <a:off x="861818" y="895397"/>
            <a:ext cx="10468363" cy="92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2020: Over 630 million older persons in the Asia-Pacific region – ASEAN+3 has some of the largest ageing populations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4CAB1C34-9AB7-8A4C-8F42-4DB28D43FEE2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7025690-421E-A742-9DED-ABF189385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9" name="Chart 28">
                <a:extLst>
                  <a:ext uri="{FF2B5EF4-FFF2-40B4-BE49-F238E27FC236}">
                    <a16:creationId xmlns:a16="http://schemas.microsoft.com/office/drawing/2014/main" id="{6D1CF460-A3A1-7840-A07F-8F8E045B983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40761678"/>
                  </p:ext>
                </p:extLst>
              </p:nvPr>
            </p:nvGraphicFramePr>
            <p:xfrm>
              <a:off x="999067" y="1899544"/>
              <a:ext cx="10193866" cy="442004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9" name="Chart 28">
                <a:extLst>
                  <a:ext uri="{FF2B5EF4-FFF2-40B4-BE49-F238E27FC236}">
                    <a16:creationId xmlns:a16="http://schemas.microsoft.com/office/drawing/2014/main" id="{6D1CF460-A3A1-7840-A07F-8F8E045B98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9067" y="1899544"/>
                <a:ext cx="10193866" cy="4420043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FF0A81C-A0B3-FF47-A8D5-9C93B7ABEA0C}"/>
              </a:ext>
            </a:extLst>
          </p:cNvPr>
          <p:cNvSpPr txBox="1"/>
          <p:nvPr/>
        </p:nvSpPr>
        <p:spPr>
          <a:xfrm>
            <a:off x="147005" y="6352080"/>
            <a:ext cx="100768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Source: United Nations, Department of Economic and Social Affairs, Population Division (2019), </a:t>
            </a:r>
            <a:r>
              <a:rPr lang="en-US" sz="900" i="1" dirty="0">
                <a:latin typeface="Nirmala UI" panose="020B0502040204020203" pitchFamily="34" charset="0"/>
                <a:cs typeface="Nirmala UI" panose="020B0502040204020203" pitchFamily="34" charset="0"/>
              </a:rPr>
              <a:t>World Population Prospects 2019 . </a:t>
            </a:r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Accessed 23 April 2021.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7ECF45-347B-CA48-B533-AA6EB9606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7B31E59-BC7A-514B-8EAE-9FDC0285F749}"/>
              </a:ext>
            </a:extLst>
          </p:cNvPr>
          <p:cNvSpPr/>
          <p:nvPr/>
        </p:nvSpPr>
        <p:spPr>
          <a:xfrm>
            <a:off x="4660899" y="1906328"/>
            <a:ext cx="5994400" cy="466642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B9FA3F-BB1B-FD41-86D0-54FF7F9E3A5D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1158746" y="721037"/>
            <a:ext cx="9874507" cy="1138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Fourth Review and Appraisal of the MIPAA in Asia and the Pacific – </a:t>
            </a:r>
            <a:r>
              <a:rPr lang="en-US" sz="3600" b="1" i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steps</a:t>
            </a:r>
            <a:endParaRPr lang="en-US" sz="3600" b="1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96B006-A307-FB4F-8458-CD3C8D37E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645B5A2-A98F-324D-9D45-DC321C4DB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DD280C8-3900-E347-B568-3D4444FEC2F0}"/>
              </a:ext>
            </a:extLst>
          </p:cNvPr>
          <p:cNvSpPr/>
          <p:nvPr/>
        </p:nvSpPr>
        <p:spPr>
          <a:xfrm>
            <a:off x="1511299" y="1905174"/>
            <a:ext cx="3149600" cy="46675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" name="Picture 4" descr="Image result for Madrid International Plan of Action on Ageing (MIPAA)">
            <a:extLst>
              <a:ext uri="{FF2B5EF4-FFF2-40B4-BE49-F238E27FC236}">
                <a16:creationId xmlns:a16="http://schemas.microsoft.com/office/drawing/2014/main" id="{9CCDCF33-E49C-0644-ACB8-78504C91B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006775"/>
            <a:ext cx="3068303" cy="446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81A88F4-9277-C24E-9DAF-CB284FD020E2}"/>
              </a:ext>
            </a:extLst>
          </p:cNvPr>
          <p:cNvSpPr txBox="1">
            <a:spLocks/>
          </p:cNvSpPr>
          <p:nvPr/>
        </p:nvSpPr>
        <p:spPr>
          <a:xfrm>
            <a:off x="4771892" y="1908533"/>
            <a:ext cx="5913103" cy="4452835"/>
          </a:xfrm>
          <a:prstGeom prst="rect">
            <a:avLst/>
          </a:prstGeom>
        </p:spPr>
        <p:txBody>
          <a:bodyPr/>
          <a:lstStyle>
            <a:lvl1pPr marL="0" indent="0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b="1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2021: </a:t>
            </a:r>
            <a:r>
              <a:rPr lang="en-US" sz="1867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national reviews (survey) + capacity-building; stakeholder consultations + preparation of documentation</a:t>
            </a:r>
          </a:p>
          <a:p>
            <a:pPr marL="609585" lvl="1" indent="-436022"/>
            <a:r>
              <a:rPr lang="en-US" sz="1467">
                <a:solidFill>
                  <a:srgbClr val="FFC000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Jan. – March 2021 nomination of ageing focal points</a:t>
            </a:r>
          </a:p>
          <a:p>
            <a:pPr marL="609585" lvl="1" indent="-436022"/>
            <a:r>
              <a:rPr lang="en-US" sz="1467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June – October 2021:  national reviews with survey + capacity-building</a:t>
            </a:r>
          </a:p>
          <a:p>
            <a:pPr marL="609585" lvl="1" indent="-436022"/>
            <a:r>
              <a:rPr lang="en-US" sz="1467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May 2021- May 2022: consultation with MSs, stakeholders, UN entities</a:t>
            </a:r>
          </a:p>
          <a:p>
            <a:pPr marL="609585" lvl="1" indent="-436022"/>
            <a:r>
              <a:rPr lang="en-US" sz="1467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Dec. 2021 – June 2022: preparation of documentation</a:t>
            </a:r>
          </a:p>
          <a:p>
            <a:pPr>
              <a:spcBef>
                <a:spcPts val="1600"/>
              </a:spcBef>
            </a:pPr>
            <a:r>
              <a:rPr lang="en-US" sz="1700" b="1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2022</a:t>
            </a:r>
            <a:r>
              <a:rPr lang="en-US" sz="170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: Regional Review meeting (intergovernmental) Asia and the Pacific</a:t>
            </a:r>
          </a:p>
          <a:p>
            <a:pPr>
              <a:spcBef>
                <a:spcPts val="1600"/>
              </a:spcBef>
            </a:pPr>
            <a:r>
              <a:rPr lang="en-US" sz="1700" b="1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2023</a:t>
            </a:r>
            <a:r>
              <a:rPr lang="en-US" sz="170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: Global Review meeting (intergovernmental) – 61</a:t>
            </a:r>
            <a:r>
              <a:rPr lang="en-US" sz="1700" baseline="3000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st</a:t>
            </a:r>
            <a:r>
              <a:rPr lang="en-US" sz="170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session Commission for Social Development</a:t>
            </a:r>
          </a:p>
          <a:p>
            <a:pPr>
              <a:spcBef>
                <a:spcPts val="1600"/>
              </a:spcBef>
            </a:pPr>
            <a:r>
              <a:rPr lang="en-US" sz="1700" b="1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2023: </a:t>
            </a:r>
            <a:r>
              <a:rPr lang="en-US" sz="170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79</a:t>
            </a:r>
            <a:r>
              <a:rPr lang="en-US" sz="1700" baseline="3000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th</a:t>
            </a:r>
            <a:r>
              <a:rPr lang="en-US" sz="170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session Economic and Social Commission for Asia and the Pacific</a:t>
            </a:r>
          </a:p>
          <a:p>
            <a:endParaRPr lang="en-US" sz="2133" i="1">
              <a:solidFill>
                <a:schemeClr val="bg1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pPr algn="ctr"/>
            <a:endParaRPr lang="en-US" sz="2133">
              <a:solidFill>
                <a:schemeClr val="bg1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233F864-D06A-9244-A179-A0C16D176284}"/>
              </a:ext>
            </a:extLst>
          </p:cNvPr>
          <p:cNvSpPr txBox="1">
            <a:spLocks/>
          </p:cNvSpPr>
          <p:nvPr/>
        </p:nvSpPr>
        <p:spPr>
          <a:xfrm>
            <a:off x="3031181" y="515848"/>
            <a:ext cx="6129638" cy="908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ED7D24D-CA45-D84D-A867-D82D119066A5}"/>
              </a:ext>
            </a:extLst>
          </p:cNvPr>
          <p:cNvSpPr txBox="1">
            <a:spLocks/>
          </p:cNvSpPr>
          <p:nvPr/>
        </p:nvSpPr>
        <p:spPr>
          <a:xfrm>
            <a:off x="1874573" y="1414242"/>
            <a:ext cx="8442853" cy="11431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0089C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Follow us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0089C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www.population-trends-asiapacific.org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9BD08815-458E-2846-A432-0C991E9454CC}"/>
              </a:ext>
            </a:extLst>
          </p:cNvPr>
          <p:cNvSpPr/>
          <p:nvPr/>
        </p:nvSpPr>
        <p:spPr>
          <a:xfrm>
            <a:off x="0" y="6010656"/>
            <a:ext cx="12192000" cy="847344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11357-D241-754D-89E0-FD3488605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473" y="2696246"/>
            <a:ext cx="634179" cy="622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54AED2-7106-6E46-AD62-537CA3FBF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473" y="4599039"/>
            <a:ext cx="634179" cy="622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10863-35CA-9F47-A6F3-9DF610ADF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718" y="4597890"/>
            <a:ext cx="634179" cy="62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F313C4-5B10-8D47-9B5C-EBD65EEF5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725" y="4640897"/>
            <a:ext cx="634179" cy="62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63AC3F-AE77-7F49-85C4-615061B84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4718" y="2694916"/>
            <a:ext cx="634179" cy="622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AADD11D-3448-3B4D-B683-422EAFC1A8A5}"/>
              </a:ext>
            </a:extLst>
          </p:cNvPr>
          <p:cNvGrpSpPr/>
          <p:nvPr/>
        </p:nvGrpSpPr>
        <p:grpSpPr>
          <a:xfrm>
            <a:off x="1178692" y="2706274"/>
            <a:ext cx="634179" cy="622300"/>
            <a:chOff x="8809891" y="3198094"/>
            <a:chExt cx="634179" cy="6223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6A2BB3-612E-7A43-85FA-F1279AE293DB}"/>
                </a:ext>
              </a:extLst>
            </p:cNvPr>
            <p:cNvSpPr/>
            <p:nvPr/>
          </p:nvSpPr>
          <p:spPr>
            <a:xfrm>
              <a:off x="8809891" y="3198094"/>
              <a:ext cx="634179" cy="622300"/>
            </a:xfrm>
            <a:prstGeom prst="rect">
              <a:avLst/>
            </a:prstGeom>
            <a:solidFill>
              <a:srgbClr val="0C7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9BD82C-5565-9344-8090-11FB66D97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5534" y="3326454"/>
              <a:ext cx="392968" cy="392968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1BFF45D-8389-044B-8912-CB3A1EB88D75}"/>
              </a:ext>
            </a:extLst>
          </p:cNvPr>
          <p:cNvSpPr txBox="1"/>
          <p:nvPr/>
        </p:nvSpPr>
        <p:spPr>
          <a:xfrm>
            <a:off x="1948620" y="2771390"/>
            <a:ext cx="263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www.unescap.org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D0ACA9-FB96-0C44-A29B-DA86C2635D5B}"/>
              </a:ext>
            </a:extLst>
          </p:cNvPr>
          <p:cNvSpPr txBox="1"/>
          <p:nvPr/>
        </p:nvSpPr>
        <p:spPr>
          <a:xfrm>
            <a:off x="8874647" y="2789268"/>
            <a:ext cx="2601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unitednationescap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302678-6DDE-374F-BC7E-AE2FBEF689A8}"/>
              </a:ext>
            </a:extLst>
          </p:cNvPr>
          <p:cNvSpPr txBox="1"/>
          <p:nvPr/>
        </p:nvSpPr>
        <p:spPr>
          <a:xfrm>
            <a:off x="1948621" y="4703563"/>
            <a:ext cx="285255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united-nations-</a:t>
            </a:r>
            <a:r>
              <a:rPr lang="en-US" sz="2400" dirty="0" err="1"/>
              <a:t>escap</a:t>
            </a:r>
            <a:endParaRPr lang="en-US" sz="2400" dirty="0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1CCECA-859F-BD41-A20E-C91AE9B2BAE5}"/>
              </a:ext>
            </a:extLst>
          </p:cNvPr>
          <p:cNvSpPr txBox="1"/>
          <p:nvPr/>
        </p:nvSpPr>
        <p:spPr>
          <a:xfrm>
            <a:off x="5914402" y="2750227"/>
            <a:ext cx="125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unescap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A9279A-3F5F-9D48-A726-A279D22C2B31}"/>
              </a:ext>
            </a:extLst>
          </p:cNvPr>
          <p:cNvSpPr txBox="1"/>
          <p:nvPr/>
        </p:nvSpPr>
        <p:spPr>
          <a:xfrm>
            <a:off x="5914402" y="4705826"/>
            <a:ext cx="125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unescap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470F2E-CC2F-DA40-82AC-C3CE4DB57385}"/>
              </a:ext>
            </a:extLst>
          </p:cNvPr>
          <p:cNvSpPr txBox="1"/>
          <p:nvPr/>
        </p:nvSpPr>
        <p:spPr>
          <a:xfrm>
            <a:off x="8874647" y="4712893"/>
            <a:ext cx="125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unescap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67783DA-881E-3649-B48E-D7F5F2E6D9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9434"/>
            <a:ext cx="12192000" cy="2082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0E02AF-CC81-4185-A675-8C733A58EC6F}"/>
              </a:ext>
            </a:extLst>
          </p:cNvPr>
          <p:cNvSpPr txBox="1"/>
          <p:nvPr/>
        </p:nvSpPr>
        <p:spPr>
          <a:xfrm>
            <a:off x="1884855" y="5556058"/>
            <a:ext cx="880721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0089C8"/>
                </a:solidFill>
                <a:latin typeface="Roboto" panose="02000000000000000000" pitchFamily="2" charset="0"/>
              </a:rPr>
              <a:t>For further information, please contact: escap-sdd@un.org</a:t>
            </a:r>
          </a:p>
        </p:txBody>
      </p:sp>
    </p:spTree>
    <p:extLst>
      <p:ext uri="{BB962C8B-B14F-4D97-AF65-F5344CB8AC3E}">
        <p14:creationId xmlns:p14="http://schemas.microsoft.com/office/powerpoint/2010/main" val="11042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A83F9E2-580D-6443-B5A6-11F65962F064}"/>
              </a:ext>
            </a:extLst>
          </p:cNvPr>
          <p:cNvGrpSpPr/>
          <p:nvPr/>
        </p:nvGrpSpPr>
        <p:grpSpPr>
          <a:xfrm>
            <a:off x="2549318" y="2060448"/>
            <a:ext cx="7393627" cy="2199168"/>
            <a:chOff x="3471034" y="2052930"/>
            <a:chExt cx="5820307" cy="17311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6C1342-F58B-6147-A5E4-8F4C24C59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1034" y="2318962"/>
              <a:ext cx="4256525" cy="119913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C19460-DB5F-694F-842D-369341C5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2786" y="2052930"/>
              <a:ext cx="2088555" cy="1731198"/>
            </a:xfrm>
            <a:prstGeom prst="rect">
              <a:avLst/>
            </a:prstGeom>
          </p:spPr>
        </p:pic>
      </p:grpSp>
      <p:sp>
        <p:nvSpPr>
          <p:cNvPr id="15" name="Rectangle 11">
            <a:extLst>
              <a:ext uri="{FF2B5EF4-FFF2-40B4-BE49-F238E27FC236}">
                <a16:creationId xmlns:a16="http://schemas.microsoft.com/office/drawing/2014/main" id="{17B510FB-763B-7445-B720-E25FD3E5A5C6}"/>
              </a:ext>
            </a:extLst>
          </p:cNvPr>
          <p:cNvSpPr/>
          <p:nvPr/>
        </p:nvSpPr>
        <p:spPr>
          <a:xfrm>
            <a:off x="0" y="6010656"/>
            <a:ext cx="12192000" cy="847344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DED574-8E90-0A49-B35F-9F74F4E13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9434"/>
            <a:ext cx="12192000" cy="2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B9FA3F-BB1B-FD41-86D0-54FF7F9E3A5D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636384" y="842514"/>
            <a:ext cx="10488816" cy="92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ESCAP compiles and reports on population ageing data 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www.population-trends-asiapacific.org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032B0B-6A72-1F40-A3F0-42777342C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44AAA-6500-E74F-AC53-DE23BF5C7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  <p:pic>
        <p:nvPicPr>
          <p:cNvPr id="10" name="Picture 2" descr="Cover_2020PopDataSheet">
            <a:extLst>
              <a:ext uri="{FF2B5EF4-FFF2-40B4-BE49-F238E27FC236}">
                <a16:creationId xmlns:a16="http://schemas.microsoft.com/office/drawing/2014/main" id="{EFB49E51-B264-4291-859E-4AE2479D4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7696" y="2162774"/>
            <a:ext cx="3262078" cy="430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SEAN_Popdatasheet_2020_Cover">
            <a:extLst>
              <a:ext uri="{FF2B5EF4-FFF2-40B4-BE49-F238E27FC236}">
                <a16:creationId xmlns:a16="http://schemas.microsoft.com/office/drawing/2014/main" id="{BE635162-5B92-4D37-A152-96CEB16EA6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0165" y="2200133"/>
            <a:ext cx="3262078" cy="422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3F512A-BED7-4C0B-87BB-3BC486E24430}"/>
              </a:ext>
            </a:extLst>
          </p:cNvPr>
          <p:cNvSpPr/>
          <p:nvPr/>
        </p:nvSpPr>
        <p:spPr>
          <a:xfrm>
            <a:off x="42830" y="3583969"/>
            <a:ext cx="2356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https://bit.ly/3wTe5DH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E94327-5BBB-4B8D-8748-35A261A7953E}"/>
              </a:ext>
            </a:extLst>
          </p:cNvPr>
          <p:cNvSpPr/>
          <p:nvPr/>
        </p:nvSpPr>
        <p:spPr>
          <a:xfrm>
            <a:off x="9957673" y="3590870"/>
            <a:ext cx="2191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https://bit.ly/35X7vjL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B9FA3F-BB1B-FD41-86D0-54FF7F9E3A5D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1408544" y="842514"/>
            <a:ext cx="9374911" cy="92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COVID-19 pandemic impact on older persons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032B0B-6A72-1F40-A3F0-42777342C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44AAA-6500-E74F-AC53-DE23BF5C7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53B349F-5F68-409A-A4FB-00A0488E0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83" y="3214268"/>
            <a:ext cx="2037627" cy="20167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149F99-DA66-4B78-BB26-9330DF711F6E}"/>
              </a:ext>
            </a:extLst>
          </p:cNvPr>
          <p:cNvSpPr txBox="1"/>
          <p:nvPr/>
        </p:nvSpPr>
        <p:spPr>
          <a:xfrm>
            <a:off x="515679" y="1831922"/>
            <a:ext cx="53853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Life and death</a:t>
            </a:r>
          </a:p>
          <a:p>
            <a:r>
              <a:rPr lang="en-US" dirty="0"/>
              <a:t>Serious morbidity and mortality rates from COVID-19 are significantly higher among older persons. An estimated 66% of people aged 70 and over have at least one underlying health condition.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5C9A5A-E646-4A01-BE17-3A8324A78B19}"/>
              </a:ext>
            </a:extLst>
          </p:cNvPr>
          <p:cNvSpPr txBox="1"/>
          <p:nvPr/>
        </p:nvSpPr>
        <p:spPr>
          <a:xfrm>
            <a:off x="6209415" y="1831923"/>
            <a:ext cx="56773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Vulnerability</a:t>
            </a:r>
          </a:p>
          <a:p>
            <a:pPr algn="r"/>
            <a:r>
              <a:rPr lang="en-US" b="0" dirty="0"/>
              <a:t>Essential health-care and social support that older persons often rely on is under pressure. Almost half of all COVID-19-related deaths worldwide have occurred in long-term care settings.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B6E059-7D8B-46CA-BC73-9A06D361DEFD}"/>
              </a:ext>
            </a:extLst>
          </p:cNvPr>
          <p:cNvSpPr txBox="1"/>
          <p:nvPr/>
        </p:nvSpPr>
        <p:spPr>
          <a:xfrm>
            <a:off x="7879079" y="3345469"/>
            <a:ext cx="40076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Mental health</a:t>
            </a:r>
          </a:p>
          <a:p>
            <a:pPr algn="r"/>
            <a:r>
              <a:rPr lang="en-US" b="0" dirty="0"/>
              <a:t>Social distancing can take a heavy toll on the mental health of older persons. Living alone and being more digitally disconnected than others, the risks are higher for older persons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7A13A-E97A-4754-8411-F61ACBD5FE28}"/>
              </a:ext>
            </a:extLst>
          </p:cNvPr>
          <p:cNvSpPr txBox="1"/>
          <p:nvPr/>
        </p:nvSpPr>
        <p:spPr>
          <a:xfrm>
            <a:off x="6359119" y="5150609"/>
            <a:ext cx="55276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Abuse and neglect</a:t>
            </a:r>
          </a:p>
          <a:p>
            <a:pPr algn="r"/>
            <a:r>
              <a:rPr lang="en-US" dirty="0"/>
              <a:t>In 2017, 1 in 6 people were subjected to abuse. With lockdowns and reduced care, violence against older persons is on the rise.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45E08F-A4A6-44A1-9EAE-C81E27CC891A}"/>
              </a:ext>
            </a:extLst>
          </p:cNvPr>
          <p:cNvSpPr txBox="1"/>
          <p:nvPr/>
        </p:nvSpPr>
        <p:spPr>
          <a:xfrm>
            <a:off x="596965" y="5027733"/>
            <a:ext cx="5527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Responders</a:t>
            </a:r>
          </a:p>
          <a:p>
            <a:r>
              <a:rPr lang="en-US" dirty="0"/>
              <a:t>Older persons are not just passive victims. They are also responding. They are health workers, caregivers, and among many essential service providers.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8AED57-61AA-4087-9B0F-551CF96CD198}"/>
              </a:ext>
            </a:extLst>
          </p:cNvPr>
          <p:cNvSpPr txBox="1"/>
          <p:nvPr/>
        </p:nvSpPr>
        <p:spPr>
          <a:xfrm>
            <a:off x="515679" y="3491266"/>
            <a:ext cx="42264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Economic well-being</a:t>
            </a:r>
          </a:p>
          <a:p>
            <a:r>
              <a:rPr lang="en-US" dirty="0"/>
              <a:t>The pandemic may significantly lower older persons’ incomes and living standards, compromising their overall access to health care and other health-related supports.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42C37A-A71E-48E4-B5D4-370D64C67339}"/>
              </a:ext>
            </a:extLst>
          </p:cNvPr>
          <p:cNvSpPr/>
          <p:nvPr/>
        </p:nvSpPr>
        <p:spPr>
          <a:xfrm>
            <a:off x="110116" y="6393670"/>
            <a:ext cx="120289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Source: United Nations, “Policy brief: the impact of COVID-19 on older persons” (May 2020) Available at https://www.un.org/development/desa/ageing/wpcontent/uploads/sites/24/2020/05/COVID-Older-persons.pdf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CE929D-C663-49BE-A8B7-65E5927667E2}"/>
              </a:ext>
            </a:extLst>
          </p:cNvPr>
          <p:cNvCxnSpPr>
            <a:cxnSpLocks/>
          </p:cNvCxnSpPr>
          <p:nvPr/>
        </p:nvCxnSpPr>
        <p:spPr>
          <a:xfrm>
            <a:off x="4359349" y="3193478"/>
            <a:ext cx="951614" cy="405652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77791B-E2A3-4E93-84AB-3D2BACEE16F1}"/>
              </a:ext>
            </a:extLst>
          </p:cNvPr>
          <p:cNvCxnSpPr>
            <a:cxnSpLocks/>
          </p:cNvCxnSpPr>
          <p:nvPr/>
        </p:nvCxnSpPr>
        <p:spPr>
          <a:xfrm flipH="1">
            <a:off x="6843433" y="3193478"/>
            <a:ext cx="979967" cy="405652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6546FD0-2D3A-4FCB-9315-6F6189892BA1}"/>
              </a:ext>
            </a:extLst>
          </p:cNvPr>
          <p:cNvCxnSpPr>
            <a:cxnSpLocks/>
          </p:cNvCxnSpPr>
          <p:nvPr/>
        </p:nvCxnSpPr>
        <p:spPr>
          <a:xfrm flipV="1">
            <a:off x="4207514" y="5034051"/>
            <a:ext cx="1055602" cy="37563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108289-0E72-4F34-B29A-BD0B03CD9155}"/>
              </a:ext>
            </a:extLst>
          </p:cNvPr>
          <p:cNvCxnSpPr>
            <a:cxnSpLocks/>
          </p:cNvCxnSpPr>
          <p:nvPr/>
        </p:nvCxnSpPr>
        <p:spPr>
          <a:xfrm>
            <a:off x="6860266" y="4986434"/>
            <a:ext cx="963134" cy="38609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6148FB4-D4A4-44A0-9558-2F45DFEED7A2}"/>
              </a:ext>
            </a:extLst>
          </p:cNvPr>
          <p:cNvCxnSpPr>
            <a:cxnSpLocks/>
          </p:cNvCxnSpPr>
          <p:nvPr/>
        </p:nvCxnSpPr>
        <p:spPr>
          <a:xfrm>
            <a:off x="4295551" y="4311569"/>
            <a:ext cx="733646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D1BAF4-D3A8-41F5-BDE9-C20E61FD17A1}"/>
              </a:ext>
            </a:extLst>
          </p:cNvPr>
          <p:cNvCxnSpPr>
            <a:cxnSpLocks/>
          </p:cNvCxnSpPr>
          <p:nvPr/>
        </p:nvCxnSpPr>
        <p:spPr>
          <a:xfrm>
            <a:off x="7062110" y="4230945"/>
            <a:ext cx="880411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7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B9FA3F-BB1B-FD41-86D0-54FF7F9E3A5D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1408544" y="842514"/>
            <a:ext cx="9374911" cy="92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Shifting age structures in Asia-Pacific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032B0B-6A72-1F40-A3F0-42777342C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9F79F677-08AF-7743-BFBC-C7C7CBC7F2A1}"/>
              </a:ext>
            </a:extLst>
          </p:cNvPr>
          <p:cNvGraphicFramePr>
            <a:graphicFrameLocks/>
          </p:cNvGraphicFramePr>
          <p:nvPr/>
        </p:nvGraphicFramePr>
        <p:xfrm>
          <a:off x="762000" y="1899545"/>
          <a:ext cx="10329333" cy="4298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F35E45FC-7A8A-9142-A4DC-11EF94AB5A0A}"/>
              </a:ext>
            </a:extLst>
          </p:cNvPr>
          <p:cNvSpPr/>
          <p:nvPr/>
        </p:nvSpPr>
        <p:spPr>
          <a:xfrm>
            <a:off x="150961" y="6248713"/>
            <a:ext cx="11890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Source: United Nations, Department of Economic and Social Affairs, Population Division (2019), </a:t>
            </a:r>
            <a:r>
              <a:rPr lang="en-US" sz="900" i="1" dirty="0">
                <a:latin typeface="Nirmala UI" panose="020B0502040204020203" pitchFamily="34" charset="0"/>
                <a:cs typeface="Nirmala UI" panose="020B0502040204020203" pitchFamily="34" charset="0"/>
              </a:rPr>
              <a:t>World Population Prospects 2019 -  Special Aggregates, Online Edition. Rev 1; </a:t>
            </a:r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United Nations, Department of Economic and Social Affairs, Population Division (2019).  Accessed 27 April 2021.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E44AAA-6500-E74F-AC53-DE23BF5C7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Chart bld="series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B9FA3F-BB1B-FD41-86D0-54FF7F9E3A5D}"/>
              </a:ext>
            </a:extLst>
          </p:cNvPr>
          <p:cNvSpPr/>
          <p:nvPr/>
        </p:nvSpPr>
        <p:spPr>
          <a:xfrm>
            <a:off x="-1" y="107162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1158746" y="759926"/>
            <a:ext cx="9874507" cy="1149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ASEAN countries at different stages of population ageing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645B5A2-A98F-324D-9D45-DC321C4D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8B728AE-9490-4041-BA0B-BFBA79B70AAA}"/>
              </a:ext>
            </a:extLst>
          </p:cNvPr>
          <p:cNvSpPr/>
          <p:nvPr/>
        </p:nvSpPr>
        <p:spPr>
          <a:xfrm>
            <a:off x="-1" y="6280769"/>
            <a:ext cx="1202554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/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Source: ESCAP calculations based on: United Nations, Department of Economic and Social Affairs, Population Division (2019), World Population  Prospects 2019, Online Edition and Kinsella, Kevin and Wan He (2009). ”An Aging World: 2008”. International Population and ESCAP (2021), 2020 Older persons in ASEAN in numbers </a:t>
            </a:r>
            <a:r>
              <a:rPr lang="en-US" sz="900" dirty="0"/>
              <a:t>https://bit.ly/35X7vjL</a:t>
            </a:r>
          </a:p>
          <a:p>
            <a:pPr defTabSz="685783"/>
            <a:r>
              <a:rPr lang="en-US" sz="900" dirty="0"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endParaRPr lang="en-US" sz="900" dirty="0">
              <a:latin typeface="Roboto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5110CC-F0B1-F345-890A-F72429E6E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960" y="1909034"/>
            <a:ext cx="4834077" cy="4247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492F77-BA58-5141-8C42-06358F7C7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B9FA3F-BB1B-FD41-86D0-54FF7F9E3A5D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1158746" y="694828"/>
            <a:ext cx="9874507" cy="1119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Madrid International Plan of Action on Ageing (MIPAA)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645B5A2-A98F-324D-9D45-DC321C4D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C3416E-55A1-EA43-99D3-54C3DD2A917C}"/>
              </a:ext>
            </a:extLst>
          </p:cNvPr>
          <p:cNvSpPr/>
          <p:nvPr/>
        </p:nvSpPr>
        <p:spPr>
          <a:xfrm>
            <a:off x="3088309" y="2029828"/>
            <a:ext cx="3038812" cy="43988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6AD7EE-7D15-2141-A6C8-72481439F0AC}"/>
              </a:ext>
            </a:extLst>
          </p:cNvPr>
          <p:cNvSpPr/>
          <p:nvPr/>
        </p:nvSpPr>
        <p:spPr>
          <a:xfrm>
            <a:off x="6127121" y="2186863"/>
            <a:ext cx="5994400" cy="4110183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B26566-1FA7-C442-84B7-33BF1564AC19}"/>
              </a:ext>
            </a:extLst>
          </p:cNvPr>
          <p:cNvSpPr txBox="1">
            <a:spLocks/>
          </p:cNvSpPr>
          <p:nvPr/>
        </p:nvSpPr>
        <p:spPr>
          <a:xfrm>
            <a:off x="6237910" y="2355369"/>
            <a:ext cx="5588000" cy="2814573"/>
          </a:xfrm>
          <a:prstGeom prst="rect">
            <a:avLst/>
          </a:prstGeom>
        </p:spPr>
        <p:txBody>
          <a:bodyPr/>
          <a:lstStyle>
            <a:lvl1pPr marL="0" indent="0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§116 … The aim of the International Plan of Action is to ensure that persons everywhere are able to age with </a:t>
            </a:r>
            <a:r>
              <a:rPr lang="en-US" sz="1867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security</a:t>
            </a:r>
            <a:r>
              <a:rPr lang="en-US" sz="1867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and </a:t>
            </a:r>
            <a:r>
              <a:rPr lang="en-US" sz="1867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dignity</a:t>
            </a:r>
            <a:r>
              <a:rPr lang="en-US" sz="1867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and to continue to participate in their societies as citizens with </a:t>
            </a:r>
            <a:r>
              <a:rPr lang="en-US" sz="1867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full rights</a:t>
            </a:r>
            <a:r>
              <a:rPr lang="en-US" sz="1867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.</a:t>
            </a:r>
            <a:endParaRPr lang="en-US" sz="1867" b="1" dirty="0">
              <a:solidFill>
                <a:schemeClr val="bg1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endParaRPr lang="en-US" sz="1067" b="1" dirty="0">
              <a:solidFill>
                <a:schemeClr val="bg1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r>
              <a:rPr lang="en-US" sz="1867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Priority direction:</a:t>
            </a:r>
          </a:p>
          <a:p>
            <a:pPr marL="761981" lvl="1" indent="-533387">
              <a:buFont typeface="+mj-lt"/>
              <a:buAutoNum type="alphaUcPeriod"/>
              <a:defRPr/>
            </a:pPr>
            <a:r>
              <a:rPr lang="en-US" altLang="en-US" sz="1867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Older persons </a:t>
            </a:r>
            <a:r>
              <a:rPr lang="en-US" altLang="en-US" sz="1867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and </a:t>
            </a:r>
            <a:r>
              <a:rPr lang="en-US" altLang="en-US" sz="1867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development</a:t>
            </a:r>
          </a:p>
          <a:p>
            <a:pPr marL="761981" lvl="1" indent="-533387">
              <a:buFont typeface="+mj-lt"/>
              <a:buAutoNum type="alphaUcPeriod"/>
              <a:defRPr/>
            </a:pPr>
            <a:r>
              <a:rPr lang="en-US" altLang="en-US" sz="1867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Advancing </a:t>
            </a:r>
            <a:r>
              <a:rPr lang="en-US" altLang="en-US" sz="1867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health</a:t>
            </a:r>
            <a:r>
              <a:rPr lang="en-US" altLang="en-US" sz="1867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and </a:t>
            </a:r>
            <a:r>
              <a:rPr lang="en-US" altLang="en-US" sz="1867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well-being</a:t>
            </a:r>
            <a:r>
              <a:rPr lang="en-US" altLang="en-US" sz="1867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into old age</a:t>
            </a:r>
          </a:p>
          <a:p>
            <a:pPr marL="761981" lvl="1" indent="-533387">
              <a:buFont typeface="+mj-lt"/>
              <a:buAutoNum type="alphaUcPeriod"/>
              <a:defRPr/>
            </a:pPr>
            <a:r>
              <a:rPr lang="en-US" altLang="en-US" sz="1867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Ensuring </a:t>
            </a:r>
            <a:r>
              <a:rPr lang="en-US" altLang="en-US" sz="1867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enabling</a:t>
            </a:r>
            <a:r>
              <a:rPr lang="en-US" altLang="en-US" sz="1867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and </a:t>
            </a:r>
            <a:r>
              <a:rPr lang="en-US" altLang="en-US" sz="1867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supportive environments</a:t>
            </a:r>
          </a:p>
          <a:p>
            <a:pPr marL="761981" lvl="1" indent="-533387">
              <a:buFont typeface="+mj-lt"/>
              <a:buAutoNum type="alphaUcPeriod"/>
              <a:defRPr/>
            </a:pPr>
            <a:endParaRPr lang="en-US" sz="1867" b="1" dirty="0">
              <a:solidFill>
                <a:schemeClr val="bg1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3" name="Picture 4" descr="Image result for Madrid International Plan of Action on Ageing (MIPAA)">
            <a:extLst>
              <a:ext uri="{FF2B5EF4-FFF2-40B4-BE49-F238E27FC236}">
                <a16:creationId xmlns:a16="http://schemas.microsoft.com/office/drawing/2014/main" id="{7020E7AC-E21C-D743-91E9-5E9DE468D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309" y="2107805"/>
            <a:ext cx="2928023" cy="426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A5C7B3-F3C9-594F-BD6F-1487488CF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E110798-9F8F-4FE2-A093-516CCB922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3" y="2576981"/>
            <a:ext cx="3022685" cy="233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9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EB9FA3F-BB1B-FD41-86D0-54FF7F9E3A5D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F60BFF-448F-7142-9896-CC7BACD48071}"/>
              </a:ext>
            </a:extLst>
          </p:cNvPr>
          <p:cNvSpPr txBox="1">
            <a:spLocks/>
          </p:cNvSpPr>
          <p:nvPr/>
        </p:nvSpPr>
        <p:spPr>
          <a:xfrm>
            <a:off x="995323" y="698110"/>
            <a:ext cx="8970956" cy="1044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MIPAA – pillars and priority directions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3A20340-1F5B-A14F-BF5B-F147E57E79BB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645B5A2-A98F-324D-9D45-DC321C4D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B8F6053-9516-9A47-90AA-E72D21EF4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8502" y="645711"/>
            <a:ext cx="895555" cy="9225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10AFF1-82FF-3F4B-9C77-E3BDF32BC37A}"/>
              </a:ext>
            </a:extLst>
          </p:cNvPr>
          <p:cNvSpPr/>
          <p:nvPr/>
        </p:nvSpPr>
        <p:spPr>
          <a:xfrm>
            <a:off x="658660" y="2006139"/>
            <a:ext cx="3268591" cy="6741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Pillar I:</a:t>
            </a:r>
          </a:p>
          <a:p>
            <a:pPr algn="ctr"/>
            <a:r>
              <a:rPr lang="en-US" sz="14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Older persons and development</a:t>
            </a:r>
            <a:endParaRPr lang="th-TH" sz="1400">
              <a:solidFill>
                <a:srgbClr val="212C6D"/>
              </a:solidFill>
              <a:latin typeface="Nirmala UI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9F1394-3D61-614E-9A81-DF1427788CAF}"/>
              </a:ext>
            </a:extLst>
          </p:cNvPr>
          <p:cNvSpPr/>
          <p:nvPr/>
        </p:nvSpPr>
        <p:spPr>
          <a:xfrm>
            <a:off x="4461704" y="2006138"/>
            <a:ext cx="3268591" cy="6741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Pillar II:</a:t>
            </a:r>
          </a:p>
          <a:p>
            <a:pPr algn="ctr"/>
            <a:r>
              <a:rPr lang="en-US" sz="14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Advancing health and </a:t>
            </a:r>
          </a:p>
          <a:p>
            <a:pPr algn="ctr"/>
            <a:r>
              <a:rPr lang="en-US" sz="14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well-being into old age</a:t>
            </a:r>
            <a:endParaRPr lang="th-TH" sz="1400">
              <a:solidFill>
                <a:srgbClr val="212C6D"/>
              </a:solidFill>
              <a:latin typeface="Nirmala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DCDFA1-E64A-8446-9E5A-CFD3EB4B7EED}"/>
              </a:ext>
            </a:extLst>
          </p:cNvPr>
          <p:cNvSpPr/>
          <p:nvPr/>
        </p:nvSpPr>
        <p:spPr>
          <a:xfrm>
            <a:off x="8264749" y="2013026"/>
            <a:ext cx="3268591" cy="6741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Pillar III:</a:t>
            </a:r>
          </a:p>
          <a:p>
            <a:pPr algn="ctr"/>
            <a:r>
              <a:rPr lang="en-US" sz="14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Ensuring enabling and supportive environments</a:t>
            </a:r>
            <a:endParaRPr lang="th-TH" sz="1400">
              <a:solidFill>
                <a:srgbClr val="212C6D"/>
              </a:solidFill>
              <a:latin typeface="Nirmala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BF528F-6276-8843-A131-40669A655738}"/>
              </a:ext>
            </a:extLst>
          </p:cNvPr>
          <p:cNvSpPr/>
          <p:nvPr/>
        </p:nvSpPr>
        <p:spPr>
          <a:xfrm>
            <a:off x="658660" y="2700405"/>
            <a:ext cx="1634295" cy="9367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1. Active participation in society and development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14B939-DDA4-F142-8A19-F6F6BC4644B9}"/>
              </a:ext>
            </a:extLst>
          </p:cNvPr>
          <p:cNvSpPr/>
          <p:nvPr/>
        </p:nvSpPr>
        <p:spPr>
          <a:xfrm>
            <a:off x="2319867" y="2700405"/>
            <a:ext cx="1607384" cy="9367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2. Work and the ageing </a:t>
            </a:r>
            <a:r>
              <a:rPr lang="en-US" sz="1200" dirty="0" err="1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labour</a:t>
            </a:r>
            <a:r>
              <a:rPr lang="en-US" sz="1200" dirty="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 force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C044B9-8029-384D-AC7D-286B2606F7F3}"/>
              </a:ext>
            </a:extLst>
          </p:cNvPr>
          <p:cNvSpPr/>
          <p:nvPr/>
        </p:nvSpPr>
        <p:spPr>
          <a:xfrm>
            <a:off x="2319867" y="3659952"/>
            <a:ext cx="1607384" cy="9367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4. Access to knowledge, education, training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21E5595-98EF-0148-97D2-B49A5B4AB696}"/>
              </a:ext>
            </a:extLst>
          </p:cNvPr>
          <p:cNvSpPr/>
          <p:nvPr/>
        </p:nvSpPr>
        <p:spPr>
          <a:xfrm>
            <a:off x="658660" y="3659952"/>
            <a:ext cx="1634295" cy="9367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3. Rural development, migration, urbanization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BEE4DB-5C7C-6A4C-9559-3A02379B2001}"/>
              </a:ext>
            </a:extLst>
          </p:cNvPr>
          <p:cNvSpPr/>
          <p:nvPr/>
        </p:nvSpPr>
        <p:spPr>
          <a:xfrm>
            <a:off x="2319867" y="4619498"/>
            <a:ext cx="1607384" cy="9367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6. Eradication of poverty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BAFD84-7259-0B4C-B17C-69E72D5BF63A}"/>
              </a:ext>
            </a:extLst>
          </p:cNvPr>
          <p:cNvSpPr/>
          <p:nvPr/>
        </p:nvSpPr>
        <p:spPr>
          <a:xfrm>
            <a:off x="658660" y="4619497"/>
            <a:ext cx="1634295" cy="9367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5. Intergenerational solidarity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47E95D7-4766-D442-AFE5-A92507D67549}"/>
              </a:ext>
            </a:extLst>
          </p:cNvPr>
          <p:cNvSpPr/>
          <p:nvPr/>
        </p:nvSpPr>
        <p:spPr>
          <a:xfrm>
            <a:off x="658660" y="5574375"/>
            <a:ext cx="1634295" cy="9367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7. Income security, social protection/social security, poverty prevention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BFFF08F-A0CE-C54A-BA42-8E5253F1ABA2}"/>
              </a:ext>
            </a:extLst>
          </p:cNvPr>
          <p:cNvSpPr/>
          <p:nvPr/>
        </p:nvSpPr>
        <p:spPr>
          <a:xfrm>
            <a:off x="2319867" y="5574375"/>
            <a:ext cx="1607384" cy="9367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8. Emergency situations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3B14FF-9BB7-634F-A56C-9FB7A9D2B419}"/>
              </a:ext>
            </a:extLst>
          </p:cNvPr>
          <p:cNvSpPr/>
          <p:nvPr/>
        </p:nvSpPr>
        <p:spPr>
          <a:xfrm>
            <a:off x="4476096" y="2700274"/>
            <a:ext cx="1607384" cy="12301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1. Health promoting and well-being throughout life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1BD9E3B-B9BA-3347-81EF-4D7E22E25A4B}"/>
              </a:ext>
            </a:extLst>
          </p:cNvPr>
          <p:cNvSpPr/>
          <p:nvPr/>
        </p:nvSpPr>
        <p:spPr>
          <a:xfrm>
            <a:off x="6108522" y="2700273"/>
            <a:ext cx="1609973" cy="12301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2. Universal and equal access to health-care services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E39406D-4B36-1342-B81F-4B20E21E2F8A}"/>
              </a:ext>
            </a:extLst>
          </p:cNvPr>
          <p:cNvSpPr/>
          <p:nvPr/>
        </p:nvSpPr>
        <p:spPr>
          <a:xfrm>
            <a:off x="4484795" y="5204947"/>
            <a:ext cx="1607384" cy="1306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5. Mental health needs of older persons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00890B3-2074-284F-994E-2EC0EC7FC8AF}"/>
              </a:ext>
            </a:extLst>
          </p:cNvPr>
          <p:cNvSpPr/>
          <p:nvPr/>
        </p:nvSpPr>
        <p:spPr>
          <a:xfrm>
            <a:off x="6108521" y="5200646"/>
            <a:ext cx="1618733" cy="1306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6. Older persons with disabilities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B59F94D-7677-B542-BA14-F076FB65F22B}"/>
              </a:ext>
            </a:extLst>
          </p:cNvPr>
          <p:cNvSpPr/>
          <p:nvPr/>
        </p:nvSpPr>
        <p:spPr>
          <a:xfrm>
            <a:off x="4476096" y="3950461"/>
            <a:ext cx="1607384" cy="12301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3. Older persons and HIV/AIDS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04FAD51-0E27-DD43-95A3-6620CE4DC8E7}"/>
              </a:ext>
            </a:extLst>
          </p:cNvPr>
          <p:cNvSpPr/>
          <p:nvPr/>
        </p:nvSpPr>
        <p:spPr>
          <a:xfrm>
            <a:off x="6108521" y="3950460"/>
            <a:ext cx="1609973" cy="12301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4. Training of care providers and health professionals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B0843D5-8755-B64D-B3A8-3C493F16F2B0}"/>
              </a:ext>
            </a:extLst>
          </p:cNvPr>
          <p:cNvSpPr/>
          <p:nvPr/>
        </p:nvSpPr>
        <p:spPr>
          <a:xfrm>
            <a:off x="8264747" y="4575017"/>
            <a:ext cx="1634297" cy="19361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3. Neglect, abuse and violence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015E234-CE7E-C842-98C2-7882866FA003}"/>
              </a:ext>
            </a:extLst>
          </p:cNvPr>
          <p:cNvSpPr/>
          <p:nvPr/>
        </p:nvSpPr>
        <p:spPr>
          <a:xfrm>
            <a:off x="8264749" y="2717187"/>
            <a:ext cx="1634298" cy="18277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1. Housing and the living environment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334D821-5C55-8648-9FFC-A932BA8695BC}"/>
              </a:ext>
            </a:extLst>
          </p:cNvPr>
          <p:cNvSpPr/>
          <p:nvPr/>
        </p:nvSpPr>
        <p:spPr>
          <a:xfrm>
            <a:off x="9923369" y="2706476"/>
            <a:ext cx="1609972" cy="1838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2. Care and support for caregivers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F6A2387-7655-384A-BC0E-6F40395483E8}"/>
              </a:ext>
            </a:extLst>
          </p:cNvPr>
          <p:cNvSpPr/>
          <p:nvPr/>
        </p:nvSpPr>
        <p:spPr>
          <a:xfrm>
            <a:off x="9923369" y="4575017"/>
            <a:ext cx="1623527" cy="19361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4. Images of ageing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1568E4E-7884-4B48-BF2A-7523D75DBF1C}"/>
              </a:ext>
            </a:extLst>
          </p:cNvPr>
          <p:cNvSpPr/>
          <p:nvPr/>
        </p:nvSpPr>
        <p:spPr>
          <a:xfrm>
            <a:off x="2317277" y="2706476"/>
            <a:ext cx="1634295" cy="9488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US" sz="933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E401CA3-557C-7640-BF77-3DB16B886532}"/>
              </a:ext>
            </a:extLst>
          </p:cNvPr>
          <p:cNvSpPr/>
          <p:nvPr/>
        </p:nvSpPr>
        <p:spPr>
          <a:xfrm>
            <a:off x="2341599" y="3670690"/>
            <a:ext cx="1634295" cy="9488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US" sz="933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C916FD0-B35F-CB4F-9BFF-AB46B68E06ED}"/>
              </a:ext>
            </a:extLst>
          </p:cNvPr>
          <p:cNvSpPr/>
          <p:nvPr/>
        </p:nvSpPr>
        <p:spPr>
          <a:xfrm>
            <a:off x="584840" y="5450487"/>
            <a:ext cx="1727387" cy="10787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US" sz="933"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A878072-C902-1F43-BBA7-E1C629D26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1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8B3C6F-A1F8-634C-8D01-F703CADD4667}"/>
              </a:ext>
            </a:extLst>
          </p:cNvPr>
          <p:cNvSpPr/>
          <p:nvPr/>
        </p:nvSpPr>
        <p:spPr>
          <a:xfrm>
            <a:off x="0" y="0"/>
            <a:ext cx="12192000" cy="1816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B4F0DB-473A-4D48-BD5E-DD3CE2A5F2FB}"/>
              </a:ext>
            </a:extLst>
          </p:cNvPr>
          <p:cNvSpPr txBox="1">
            <a:spLocks/>
          </p:cNvSpPr>
          <p:nvPr/>
        </p:nvSpPr>
        <p:spPr>
          <a:xfrm>
            <a:off x="1158747" y="626474"/>
            <a:ext cx="9874506" cy="1260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</a:rPr>
              <a:t>15-65 age cohort shrinks as older cohort grows: a new definition of “working age”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05CEA224-E27B-CE41-A1E4-031B957AFEF1}"/>
              </a:ext>
            </a:extLst>
          </p:cNvPr>
          <p:cNvSpPr/>
          <p:nvPr/>
        </p:nvSpPr>
        <p:spPr>
          <a:xfrm flipH="1" flipV="1">
            <a:off x="0" y="0"/>
            <a:ext cx="12192000" cy="759926"/>
          </a:xfrm>
          <a:custGeom>
            <a:avLst/>
            <a:gdLst>
              <a:gd name="connsiteX0" fmla="*/ 0 w 12192000"/>
              <a:gd name="connsiteY0" fmla="*/ 0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0 h 847344"/>
              <a:gd name="connsiteX0" fmla="*/ 0 w 12192000"/>
              <a:gd name="connsiteY0" fmla="*/ 546754 h 847344"/>
              <a:gd name="connsiteX1" fmla="*/ 12192000 w 12192000"/>
              <a:gd name="connsiteY1" fmla="*/ 0 h 847344"/>
              <a:gd name="connsiteX2" fmla="*/ 12192000 w 12192000"/>
              <a:gd name="connsiteY2" fmla="*/ 847344 h 847344"/>
              <a:gd name="connsiteX3" fmla="*/ 0 w 12192000"/>
              <a:gd name="connsiteY3" fmla="*/ 847344 h 847344"/>
              <a:gd name="connsiteX4" fmla="*/ 0 w 12192000"/>
              <a:gd name="connsiteY4" fmla="*/ 546754 h 84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847344">
                <a:moveTo>
                  <a:pt x="0" y="546754"/>
                </a:moveTo>
                <a:lnTo>
                  <a:pt x="12192000" y="0"/>
                </a:lnTo>
                <a:lnTo>
                  <a:pt x="12192000" y="847344"/>
                </a:lnTo>
                <a:lnTo>
                  <a:pt x="0" y="847344"/>
                </a:lnTo>
                <a:lnTo>
                  <a:pt x="0" y="546754"/>
                </a:lnTo>
                <a:close/>
              </a:path>
            </a:pathLst>
          </a:custGeom>
          <a:solidFill>
            <a:srgbClr val="0C70A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1C69BC-10EE-D94A-8FAE-27370D283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158"/>
            <a:ext cx="12192000" cy="197006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5140C51-8C00-A341-B95A-0081C16538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3329666"/>
              </p:ext>
            </p:extLst>
          </p:nvPr>
        </p:nvGraphicFramePr>
        <p:xfrm>
          <a:off x="457201" y="2038471"/>
          <a:ext cx="6195962" cy="4329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85E5DAB-9B99-2B49-A6DB-9D436CAC8ACC}"/>
              </a:ext>
            </a:extLst>
          </p:cNvPr>
          <p:cNvSpPr/>
          <p:nvPr/>
        </p:nvSpPr>
        <p:spPr>
          <a:xfrm>
            <a:off x="118534" y="6284247"/>
            <a:ext cx="7213600" cy="37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33" dirty="0">
                <a:latin typeface="Nirmala UI" panose="020B0502040204020203" pitchFamily="34" charset="0"/>
                <a:cs typeface="Nirmala UI" panose="020B0502040204020203" pitchFamily="34" charset="0"/>
              </a:rPr>
              <a:t>Source: United Nations, Department of Economic and Social Affairs, Population Division (2019),</a:t>
            </a:r>
            <a:r>
              <a:rPr lang="en-US" sz="933" i="1" dirty="0">
                <a:latin typeface="Nirmala UI" panose="020B0502040204020203" pitchFamily="34" charset="0"/>
                <a:cs typeface="Nirmala UI" panose="020B0502040204020203" pitchFamily="34" charset="0"/>
              </a:rPr>
              <a:t>World Population Prospects 2019 -  Special Aggregates, Online Edition. Rev 1; </a:t>
            </a:r>
            <a:r>
              <a:rPr lang="en-US" sz="933" dirty="0">
                <a:latin typeface="Nirmala UI" panose="020B0502040204020203" pitchFamily="34" charset="0"/>
                <a:cs typeface="Nirmala UI" panose="020B0502040204020203" pitchFamily="34" charset="0"/>
              </a:rPr>
              <a:t>United Nations, Department of Economic and Social Affairs, Population Division (2019). </a:t>
            </a:r>
          </a:p>
        </p:txBody>
      </p:sp>
      <p:graphicFrame>
        <p:nvGraphicFramePr>
          <p:cNvPr id="9" name="Content Placeholder 17">
            <a:extLst>
              <a:ext uri="{FF2B5EF4-FFF2-40B4-BE49-F238E27FC236}">
                <a16:creationId xmlns:a16="http://schemas.microsoft.com/office/drawing/2014/main" id="{B8AC888B-CCD1-124E-B5B8-2273C0C9E2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721982"/>
              </p:ext>
            </p:extLst>
          </p:nvPr>
        </p:nvGraphicFramePr>
        <p:xfrm>
          <a:off x="6991830" y="1890035"/>
          <a:ext cx="2783920" cy="2455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ontent Placeholder 17">
            <a:extLst>
              <a:ext uri="{FF2B5EF4-FFF2-40B4-BE49-F238E27FC236}">
                <a16:creationId xmlns:a16="http://schemas.microsoft.com/office/drawing/2014/main" id="{8D03F564-3C98-284F-B0F9-DE1908A56C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275139"/>
              </p:ext>
            </p:extLst>
          </p:nvPr>
        </p:nvGraphicFramePr>
        <p:xfrm>
          <a:off x="7099755" y="4350438"/>
          <a:ext cx="2568073" cy="2292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E2DFAFA-074A-D74C-AE36-2DE576803332}"/>
              </a:ext>
            </a:extLst>
          </p:cNvPr>
          <p:cNvSpPr txBox="1"/>
          <p:nvPr/>
        </p:nvSpPr>
        <p:spPr>
          <a:xfrm>
            <a:off x="9891281" y="2659858"/>
            <a:ext cx="102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B7E27C-C883-4748-8F88-717A1BDE8830}"/>
              </a:ext>
            </a:extLst>
          </p:cNvPr>
          <p:cNvSpPr txBox="1"/>
          <p:nvPr/>
        </p:nvSpPr>
        <p:spPr>
          <a:xfrm>
            <a:off x="9891281" y="5337814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2100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7260DC-A8AF-914B-AE9D-C585ECD70648}"/>
              </a:ext>
            </a:extLst>
          </p:cNvPr>
          <p:cNvSpPr txBox="1"/>
          <p:nvPr/>
        </p:nvSpPr>
        <p:spPr>
          <a:xfrm>
            <a:off x="9394342" y="3964425"/>
            <a:ext cx="202032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Percentage of </a:t>
            </a:r>
          </a:p>
          <a:p>
            <a:pPr algn="ctr"/>
            <a:r>
              <a:rPr lang="en-US" sz="1333" b="1" dirty="0">
                <a:solidFill>
                  <a:srgbClr val="212C6D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total population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47C177-07F6-1241-AE4A-4D94C942C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3881" y="431985"/>
            <a:ext cx="1491662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bde3967-4b29-49c8-add0-1b77de203898">
      <UserInfo>
        <DisplayName>Sabine Henning</DisplayName>
        <AccountId>27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7C757814C1B44FB9BB63809573BB2C" ma:contentTypeVersion="13" ma:contentTypeDescription="Create a new document." ma:contentTypeScope="" ma:versionID="4098bfa25b33c56d83114d4f7cf713a1">
  <xsd:schema xmlns:xsd="http://www.w3.org/2001/XMLSchema" xmlns:xs="http://www.w3.org/2001/XMLSchema" xmlns:p="http://schemas.microsoft.com/office/2006/metadata/properties" xmlns:ns2="8852fea6-4a32-4548-b22b-4ba913964c36" xmlns:ns3="8bde3967-4b29-49c8-add0-1b77de203898" targetNamespace="http://schemas.microsoft.com/office/2006/metadata/properties" ma:root="true" ma:fieldsID="2cba37c377aba1c9b1b9908113f57c15" ns2:_="" ns3:_="">
    <xsd:import namespace="8852fea6-4a32-4548-b22b-4ba913964c36"/>
    <xsd:import namespace="8bde3967-4b29-49c8-add0-1b77de2038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2fea6-4a32-4548-b22b-4ba913964c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e3967-4b29-49c8-add0-1b77de20389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98F09B-5BF1-426F-9538-D884F174E5F1}">
  <ds:schemaRefs>
    <ds:schemaRef ds:uri="8bde3967-4b29-49c8-add0-1b77de203898"/>
    <ds:schemaRef ds:uri="http://purl.org/dc/terms/"/>
    <ds:schemaRef ds:uri="http://schemas.openxmlformats.org/package/2006/metadata/core-properties"/>
    <ds:schemaRef ds:uri="http://purl.org/dc/dcmitype/"/>
    <ds:schemaRef ds:uri="8852fea6-4a32-4548-b22b-4ba913964c36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A7A1FAA-189E-4A8F-88FF-6B1EF0B8D3D7}">
  <ds:schemaRefs>
    <ds:schemaRef ds:uri="8852fea6-4a32-4548-b22b-4ba913964c36"/>
    <ds:schemaRef ds:uri="8bde3967-4b29-49c8-add0-1b77de20389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881C29B-879E-4A57-8F33-AC52B9C587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1674</Words>
  <Application>Microsoft Office PowerPoint</Application>
  <PresentationFormat>Widescreen</PresentationFormat>
  <Paragraphs>169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Nirmala UI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 Steinmayer</dc:creator>
  <cp:lastModifiedBy>ESCAP</cp:lastModifiedBy>
  <cp:revision>6</cp:revision>
  <dcterms:created xsi:type="dcterms:W3CDTF">2021-06-23T06:44:31Z</dcterms:created>
  <dcterms:modified xsi:type="dcterms:W3CDTF">2021-06-28T06:59:15Z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0x0101006B7C757814C1B44FB9BB63809573BB2C</vt:lpwstr>
  </property>
</Properties>
</file>